
<file path=[Content_Types].xml><?xml version="1.0" encoding="utf-8"?>
<Types xmlns="http://schemas.openxmlformats.org/package/2006/content-types">
  <Default Extension="bin" ContentType="image/jp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5.xml" ContentType="application/vnd.openxmlformats-officedocument.presentationml.tags+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404" r:id="rId2"/>
    <p:sldId id="328" r:id="rId3"/>
    <p:sldId id="409" r:id="rId4"/>
    <p:sldId id="406" r:id="rId5"/>
    <p:sldId id="398" r:id="rId6"/>
    <p:sldId id="396" r:id="rId7"/>
    <p:sldId id="399" r:id="rId8"/>
    <p:sldId id="400" r:id="rId9"/>
    <p:sldId id="408" r:id="rId10"/>
    <p:sldId id="401" r:id="rId11"/>
    <p:sldId id="402" r:id="rId12"/>
    <p:sldId id="403" r:id="rId13"/>
    <p:sldId id="405" r:id="rId14"/>
    <p:sldId id="39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009999"/>
    <a:srgbClr val="006666"/>
    <a:srgbClr val="F9B233"/>
    <a:srgbClr val="3FA535"/>
    <a:srgbClr val="D64F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0FA442-2933-B4D9-2DF2-88D26920FD29}" v="25" dt="2021-12-02T18:24:41.8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4422" autoAdjust="0"/>
  </p:normalViewPr>
  <p:slideViewPr>
    <p:cSldViewPr snapToGrid="0">
      <p:cViewPr varScale="1">
        <p:scale>
          <a:sx n="64" d="100"/>
          <a:sy n="64" d="100"/>
        </p:scale>
        <p:origin x="1378" y="62"/>
      </p:cViewPr>
      <p:guideLst/>
    </p:cSldViewPr>
  </p:slideViewPr>
  <p:notesTextViewPr>
    <p:cViewPr>
      <p:scale>
        <a:sx n="3" d="2"/>
        <a:sy n="3" d="2"/>
      </p:scale>
      <p:origin x="0" y="0"/>
    </p:cViewPr>
  </p:notesTextViewPr>
  <p:notesViewPr>
    <p:cSldViewPr snapToGrid="0">
      <p:cViewPr varScale="1">
        <p:scale>
          <a:sx n="53" d="100"/>
          <a:sy n="53" d="100"/>
        </p:scale>
        <p:origin x="2648"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A426E7-88C3-41C9-AFDF-BF7B68F42733}" type="datetimeFigureOut">
              <a:rPr lang="en-GB" smtClean="0"/>
              <a:t>08/02/2025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F4E31F-0796-4D08-AE48-7DDAFA46A6A6}" type="slidenum">
              <a:rPr lang="en-GB" smtClean="0"/>
              <a:t>‹#›</a:t>
            </a:fld>
            <a:endParaRPr lang="en-GB" dirty="0"/>
          </a:p>
        </p:txBody>
      </p:sp>
    </p:spTree>
    <p:extLst>
      <p:ext uri="{BB962C8B-B14F-4D97-AF65-F5344CB8AC3E}">
        <p14:creationId xmlns:p14="http://schemas.microsoft.com/office/powerpoint/2010/main" val="2331313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10"/>
          </p:nvPr>
        </p:nvSpPr>
        <p:spPr/>
        <p:txBody>
          <a:bodyPr/>
          <a:lstStyle/>
          <a:p>
            <a:fld id="{F1E104B2-4DA1-44BD-985A-E41F912A531D}" type="slidenum">
              <a:rPr lang="en-GB" smtClean="0"/>
              <a:t>1</a:t>
            </a:fld>
            <a:endParaRPr lang="en-GB" dirty="0"/>
          </a:p>
        </p:txBody>
      </p:sp>
    </p:spTree>
    <p:extLst>
      <p:ext uri="{BB962C8B-B14F-4D97-AF65-F5344CB8AC3E}">
        <p14:creationId xmlns:p14="http://schemas.microsoft.com/office/powerpoint/2010/main" val="650048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But let’s start to be positive</a:t>
            </a:r>
          </a:p>
          <a:p>
            <a:r>
              <a:rPr lang="en-US" altLang="en-US" dirty="0"/>
              <a:t>Cornwall does better than most areas</a:t>
            </a:r>
          </a:p>
          <a:p>
            <a:r>
              <a:rPr lang="en-US" altLang="en-US" dirty="0"/>
              <a:t>Aside on Housing</a:t>
            </a:r>
            <a:r>
              <a:rPr lang="en-US" altLang="en-US" baseline="0" dirty="0"/>
              <a:t> Associations </a:t>
            </a:r>
          </a:p>
          <a:p>
            <a:r>
              <a:rPr lang="en-US" altLang="en-US" baseline="0" dirty="0"/>
              <a:t>– this shows growth of over 1% as being positive</a:t>
            </a:r>
          </a:p>
          <a:p>
            <a:pPr marL="171450" indent="-171450">
              <a:buFontTx/>
              <a:buChar char="-"/>
            </a:pPr>
            <a:r>
              <a:rPr lang="en-US" altLang="en-US" baseline="0" dirty="0"/>
              <a:t>Housing Associations average about 2%</a:t>
            </a:r>
          </a:p>
          <a:p>
            <a:pPr marL="171450" indent="-171450">
              <a:buFontTx/>
              <a:buChar char="-"/>
            </a:pPr>
            <a:r>
              <a:rPr lang="en-US" altLang="en-US" baseline="0" dirty="0"/>
              <a:t>In Cornwall closer to 5%</a:t>
            </a:r>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EE26B36-4E1D-496C-8DEB-883DB3D02140}" type="slidenum">
              <a:rPr lang="en-GB" altLang="en-US" smtClean="0">
                <a:latin typeface="Arial" charset="0"/>
              </a:rPr>
              <a:pPr eaLnBrk="1" hangingPunct="1">
                <a:spcBef>
                  <a:spcPct val="0"/>
                </a:spcBef>
              </a:pPr>
              <a:t>11</a:t>
            </a:fld>
            <a:endParaRPr lang="en-GB" altLang="en-US" dirty="0">
              <a:latin typeface="Arial" charset="0"/>
            </a:endParaRPr>
          </a:p>
        </p:txBody>
      </p:sp>
    </p:spTree>
    <p:extLst>
      <p:ext uri="{BB962C8B-B14F-4D97-AF65-F5344CB8AC3E}">
        <p14:creationId xmlns:p14="http://schemas.microsoft.com/office/powerpoint/2010/main" val="758217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We’re often told there’s no space.</a:t>
            </a:r>
          </a:p>
          <a:p>
            <a:r>
              <a:rPr lang="en-GB" dirty="0"/>
              <a:t>There is.</a:t>
            </a:r>
          </a:p>
          <a:p>
            <a:r>
              <a:rPr lang="en-GB" dirty="0"/>
              <a:t>5% would increase to about 6% over the course of the local plan.</a:t>
            </a:r>
          </a:p>
          <a:p>
            <a:r>
              <a:rPr lang="en-GB" dirty="0"/>
              <a:t>That doesn’t mean we always build the right</a:t>
            </a:r>
            <a:r>
              <a:rPr lang="en-GB" baseline="0" dirty="0"/>
              <a:t> homes in the right places.</a:t>
            </a:r>
          </a:p>
          <a:p>
            <a:r>
              <a:rPr lang="en-GB" baseline="0" dirty="0"/>
              <a:t>But don’t think ‘brownfield’ is a magic solution.</a:t>
            </a:r>
          </a:p>
          <a:p>
            <a:r>
              <a:rPr lang="en-GB" baseline="0" dirty="0"/>
              <a:t>Nationally, space for about 1.4 million</a:t>
            </a:r>
          </a:p>
          <a:p>
            <a:r>
              <a:rPr lang="en-GB" baseline="0" dirty="0"/>
              <a:t>Government says we need to build about 300,000 homes a year.</a:t>
            </a:r>
          </a:p>
          <a:p>
            <a:r>
              <a:rPr lang="en-GB" baseline="0" dirty="0"/>
              <a:t>You do the maths.</a:t>
            </a:r>
            <a:endParaRPr lang="en-GB" dirty="0"/>
          </a:p>
        </p:txBody>
      </p:sp>
      <p:sp>
        <p:nvSpPr>
          <p:cNvPr id="4" name="Slide Number Placeholder 3"/>
          <p:cNvSpPr>
            <a:spLocks noGrp="1"/>
          </p:cNvSpPr>
          <p:nvPr>
            <p:ph type="sldNum" sz="quarter" idx="10"/>
          </p:nvPr>
        </p:nvSpPr>
        <p:spPr/>
        <p:txBody>
          <a:bodyPr/>
          <a:lstStyle/>
          <a:p>
            <a:pPr>
              <a:defRPr/>
            </a:pPr>
            <a:fld id="{5E421B75-30E9-4623-9E25-EE1C008134D3}" type="slidenum">
              <a:rPr lang="en-GB" smtClean="0"/>
              <a:pPr>
                <a:defRPr/>
              </a:pPr>
              <a:t>12</a:t>
            </a:fld>
            <a:endParaRPr lang="en-GB" dirty="0"/>
          </a:p>
        </p:txBody>
      </p:sp>
    </p:spTree>
    <p:extLst>
      <p:ext uri="{BB962C8B-B14F-4D97-AF65-F5344CB8AC3E}">
        <p14:creationId xmlns:p14="http://schemas.microsoft.com/office/powerpoint/2010/main" val="473866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make the same point in a more eloquent way…</a:t>
            </a:r>
          </a:p>
          <a:p>
            <a:r>
              <a:rPr lang="en-GB" dirty="0"/>
              <a:t>25 million homes in </a:t>
            </a:r>
            <a:r>
              <a:rPr lang="en-GB" dirty="0" err="1"/>
              <a:t>uk</a:t>
            </a:r>
            <a:endParaRPr lang="en-GB" dirty="0"/>
          </a:p>
          <a:p>
            <a:r>
              <a:rPr lang="en-GB" dirty="0"/>
              <a:t>So 10</a:t>
            </a:r>
            <a:r>
              <a:rPr lang="en-GB" baseline="0" dirty="0"/>
              <a:t> years would add about 10%</a:t>
            </a:r>
          </a:p>
          <a:p>
            <a:r>
              <a:rPr lang="en-GB" baseline="0" dirty="0"/>
              <a:t>So from 4.9% to 5.5%</a:t>
            </a:r>
            <a:endParaRPr lang="en-GB" dirty="0"/>
          </a:p>
        </p:txBody>
      </p:sp>
      <p:sp>
        <p:nvSpPr>
          <p:cNvPr id="4" name="Slide Number Placeholder 3"/>
          <p:cNvSpPr>
            <a:spLocks noGrp="1"/>
          </p:cNvSpPr>
          <p:nvPr>
            <p:ph type="sldNum" sz="quarter" idx="10"/>
          </p:nvPr>
        </p:nvSpPr>
        <p:spPr/>
        <p:txBody>
          <a:bodyPr/>
          <a:lstStyle/>
          <a:p>
            <a:pPr>
              <a:defRPr/>
            </a:pPr>
            <a:fld id="{5E421B75-30E9-4623-9E25-EE1C008134D3}" type="slidenum">
              <a:rPr lang="en-GB" smtClean="0"/>
              <a:pPr>
                <a:defRPr/>
              </a:pPr>
              <a:t>13</a:t>
            </a:fld>
            <a:endParaRPr lang="en-GB" dirty="0"/>
          </a:p>
        </p:txBody>
      </p:sp>
    </p:spTree>
    <p:extLst>
      <p:ext uri="{BB962C8B-B14F-4D97-AF65-F5344CB8AC3E}">
        <p14:creationId xmlns:p14="http://schemas.microsoft.com/office/powerpoint/2010/main" val="32738307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10"/>
          </p:nvPr>
        </p:nvSpPr>
        <p:spPr/>
        <p:txBody>
          <a:bodyPr/>
          <a:lstStyle/>
          <a:p>
            <a:fld id="{F1E104B2-4DA1-44BD-985A-E41F912A531D}" type="slidenum">
              <a:rPr lang="en-GB" smtClean="0"/>
              <a:t>14</a:t>
            </a:fld>
            <a:endParaRPr lang="en-GB" dirty="0"/>
          </a:p>
        </p:txBody>
      </p:sp>
    </p:spTree>
    <p:extLst>
      <p:ext uri="{BB962C8B-B14F-4D97-AF65-F5344CB8AC3E}">
        <p14:creationId xmlns:p14="http://schemas.microsoft.com/office/powerpoint/2010/main" val="1401209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r>
              <a:rPr lang="en-GB" sz="1000" dirty="0"/>
              <a:t>5,500 homes</a:t>
            </a:r>
          </a:p>
          <a:p>
            <a:r>
              <a:rPr lang="en-GB" sz="1000" dirty="0"/>
              <a:t>Extra Care</a:t>
            </a:r>
          </a:p>
          <a:p>
            <a:r>
              <a:rPr lang="en-GB" sz="1000" dirty="0"/>
              <a:t>Homeless</a:t>
            </a:r>
          </a:p>
          <a:p>
            <a:r>
              <a:rPr lang="en-GB" sz="1000" dirty="0"/>
              <a:t>Repairs and maintenance</a:t>
            </a:r>
          </a:p>
          <a:p>
            <a:r>
              <a:rPr lang="en-GB" sz="1000" dirty="0"/>
              <a:t>350 </a:t>
            </a:r>
            <a:r>
              <a:rPr lang="en-GB" sz="1000" dirty="0" err="1"/>
              <a:t>ish</a:t>
            </a:r>
            <a:r>
              <a:rPr lang="en-GB" sz="1000" dirty="0"/>
              <a:t> colleagues</a:t>
            </a:r>
          </a:p>
          <a:p>
            <a:endParaRPr lang="en-GB" sz="1000" dirty="0"/>
          </a:p>
        </p:txBody>
      </p:sp>
      <p:sp>
        <p:nvSpPr>
          <p:cNvPr id="4" name="Slide Number Placeholder 3"/>
          <p:cNvSpPr>
            <a:spLocks noGrp="1"/>
          </p:cNvSpPr>
          <p:nvPr>
            <p:ph type="sldNum" sz="quarter" idx="10"/>
          </p:nvPr>
        </p:nvSpPr>
        <p:spPr/>
        <p:txBody>
          <a:bodyPr/>
          <a:lstStyle/>
          <a:p>
            <a:fld id="{F1E104B2-4DA1-44BD-985A-E41F912A531D}" type="slidenum">
              <a:rPr lang="en-GB" smtClean="0"/>
              <a:t>2</a:t>
            </a:fld>
            <a:endParaRPr lang="en-GB" dirty="0"/>
          </a:p>
        </p:txBody>
      </p:sp>
    </p:spTree>
    <p:extLst>
      <p:ext uri="{BB962C8B-B14F-4D97-AF65-F5344CB8AC3E}">
        <p14:creationId xmlns:p14="http://schemas.microsoft.com/office/powerpoint/2010/main" val="2914928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200" kern="1200" dirty="0">
                <a:solidFill>
                  <a:schemeClr val="tx1"/>
                </a:solidFill>
                <a:effectLst/>
                <a:latin typeface="+mn-lt"/>
                <a:ea typeface="+mn-ea"/>
                <a:cs typeface="+mn-cs"/>
              </a:rPr>
              <a:t>Housing associations are all charitable</a:t>
            </a:r>
          </a:p>
          <a:p>
            <a:r>
              <a:rPr lang="en-GB" sz="1200" kern="1200" dirty="0">
                <a:solidFill>
                  <a:schemeClr val="tx1"/>
                </a:solidFill>
                <a:effectLst/>
                <a:latin typeface="+mn-lt"/>
                <a:ea typeface="+mn-ea"/>
                <a:cs typeface="+mn-cs"/>
              </a:rPr>
              <a:t>That</a:t>
            </a:r>
            <a:r>
              <a:rPr lang="en-GB" sz="1200" kern="1200" baseline="0" dirty="0">
                <a:solidFill>
                  <a:schemeClr val="tx1"/>
                </a:solidFill>
                <a:effectLst/>
                <a:latin typeface="+mn-lt"/>
                <a:ea typeface="+mn-ea"/>
                <a:cs typeface="+mn-cs"/>
              </a:rPr>
              <a:t> means that every single of £ that comes into us (mainly from rent, but also shared ownership sales, open market sales and various contracts) goes straight back into the charitable work we do.</a:t>
            </a:r>
          </a:p>
          <a:p>
            <a:r>
              <a:rPr lang="en-GB" sz="1200" kern="1200" baseline="0" dirty="0">
                <a:solidFill>
                  <a:schemeClr val="tx1"/>
                </a:solidFill>
                <a:effectLst/>
                <a:latin typeface="+mn-lt"/>
                <a:ea typeface="+mn-ea"/>
                <a:cs typeface="+mn-cs"/>
              </a:rPr>
              <a:t>None of it leaves through dividends.</a:t>
            </a:r>
          </a:p>
          <a:p>
            <a:r>
              <a:rPr lang="en-GB" sz="1200" kern="1200" baseline="0" dirty="0">
                <a:solidFill>
                  <a:schemeClr val="tx1"/>
                </a:solidFill>
                <a:effectLst/>
                <a:latin typeface="+mn-lt"/>
                <a:ea typeface="+mn-ea"/>
                <a:cs typeface="+mn-cs"/>
              </a:rPr>
              <a:t>In simple terms, we do not take profit and leave, we invest and stay.</a:t>
            </a:r>
          </a:p>
          <a:p>
            <a:r>
              <a:rPr lang="en-GB" sz="1200" kern="1200" baseline="0" dirty="0">
                <a:solidFill>
                  <a:schemeClr val="tx1"/>
                </a:solidFill>
                <a:effectLst/>
                <a:latin typeface="+mn-lt"/>
                <a:ea typeface="+mn-ea"/>
                <a:cs typeface="+mn-cs"/>
              </a:rPr>
              <a:t>Scale is significant, in Cornwall, and across England.</a:t>
            </a:r>
          </a:p>
          <a:p>
            <a:r>
              <a:rPr lang="en-GB" sz="1200" kern="1200" baseline="0" dirty="0">
                <a:solidFill>
                  <a:schemeClr val="tx1"/>
                </a:solidFill>
                <a:effectLst/>
                <a:latin typeface="+mn-lt"/>
                <a:ea typeface="+mn-ea"/>
                <a:cs typeface="+mn-cs"/>
              </a:rPr>
              <a:t>While we are private, we are heavily regulated by government through the RSH and other legislation, so the sort of work we do, the sort of homes we provide, is steered (for better or worse) quite directly by government policy.</a:t>
            </a:r>
            <a:endParaRPr lang="en-GB" sz="1200" kern="1200" dirty="0">
              <a:solidFill>
                <a:schemeClr val="tx1"/>
              </a:solidFill>
              <a:effectLst/>
              <a:latin typeface="+mn-lt"/>
              <a:ea typeface="+mn-ea"/>
              <a:cs typeface="+mn-cs"/>
            </a:endParaRPr>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EE26B36-4E1D-496C-8DEB-883DB3D02140}" type="slidenum">
              <a:rPr lang="en-GB" altLang="en-US" smtClean="0">
                <a:latin typeface="Arial" charset="0"/>
              </a:rPr>
              <a:pPr eaLnBrk="1" hangingPunct="1">
                <a:spcBef>
                  <a:spcPct val="0"/>
                </a:spcBef>
              </a:pPr>
              <a:t>4</a:t>
            </a:fld>
            <a:endParaRPr lang="en-GB" altLang="en-US" dirty="0">
              <a:latin typeface="Arial" charset="0"/>
            </a:endParaRPr>
          </a:p>
        </p:txBody>
      </p:sp>
    </p:spTree>
    <p:extLst>
      <p:ext uri="{BB962C8B-B14F-4D97-AF65-F5344CB8AC3E}">
        <p14:creationId xmlns:p14="http://schemas.microsoft.com/office/powerpoint/2010/main" val="3920394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Why are we here?  There are two fundamental</a:t>
            </a:r>
            <a:r>
              <a:rPr lang="en-GB" baseline="0" dirty="0"/>
              <a:t> issues I would highlight.  Both of which speak to a failing of successive governments to either set and implement a cohesive strategy, and to my mind standing back and saying ‘the market will sort it out’.</a:t>
            </a:r>
          </a:p>
          <a:p>
            <a:endParaRPr lang="en-GB" baseline="0" dirty="0"/>
          </a:p>
          <a:p>
            <a:r>
              <a:rPr lang="en-GB" baseline="0" dirty="0"/>
              <a:t>Firstly, we haven’t built enough homes.  Private sector does what it does in response the market.  Government has largely stopped.  HAs have filled some of the gap, but we’ve from 250,000/300,000 a year to 150,000/200,000 a year.</a:t>
            </a:r>
            <a:endParaRPr lang="en-GB" dirty="0"/>
          </a:p>
        </p:txBody>
      </p:sp>
      <p:sp>
        <p:nvSpPr>
          <p:cNvPr id="4" name="Slide Number Placeholder 3"/>
          <p:cNvSpPr>
            <a:spLocks noGrp="1"/>
          </p:cNvSpPr>
          <p:nvPr>
            <p:ph type="sldNum" sz="quarter" idx="10"/>
          </p:nvPr>
        </p:nvSpPr>
        <p:spPr/>
        <p:txBody>
          <a:bodyPr/>
          <a:lstStyle/>
          <a:p>
            <a:fld id="{71F4E31F-0796-4D08-AE48-7DDAFA46A6A6}" type="slidenum">
              <a:rPr lang="en-GB" smtClean="0"/>
              <a:t>5</a:t>
            </a:fld>
            <a:endParaRPr lang="en-GB" dirty="0"/>
          </a:p>
        </p:txBody>
      </p:sp>
    </p:spTree>
    <p:extLst>
      <p:ext uri="{BB962C8B-B14F-4D97-AF65-F5344CB8AC3E}">
        <p14:creationId xmlns:p14="http://schemas.microsoft.com/office/powerpoint/2010/main" val="380240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And at the same time we’ve been haemorrhaging the stock of social housing we have.</a:t>
            </a:r>
          </a:p>
          <a:p>
            <a:r>
              <a:rPr lang="en-GB" baseline="0" dirty="0"/>
              <a:t>In 1980 there were 5.5m social rent homes.</a:t>
            </a:r>
          </a:p>
          <a:p>
            <a:r>
              <a:rPr lang="en-GB" baseline="0" dirty="0"/>
              <a:t>Since then we’ve build 1.1m new social rent homes.</a:t>
            </a:r>
          </a:p>
          <a:p>
            <a:r>
              <a:rPr lang="en-GB" baseline="0" dirty="0"/>
              <a:t>But we’ve lost 2.5m homes (2m through the RTB, of which 800,000 are now private rent!?)</a:t>
            </a:r>
          </a:p>
          <a:p>
            <a:r>
              <a:rPr lang="en-GB" baseline="0" dirty="0"/>
              <a:t>So there are now only 4m. </a:t>
            </a:r>
          </a:p>
          <a:p>
            <a:endParaRPr lang="en-GB" baseline="0" dirty="0"/>
          </a:p>
          <a:p>
            <a:r>
              <a:rPr lang="en-GB" baseline="0" dirty="0"/>
              <a:t>What does this mean?</a:t>
            </a:r>
          </a:p>
        </p:txBody>
      </p:sp>
      <p:sp>
        <p:nvSpPr>
          <p:cNvPr id="4" name="Slide Number Placeholder 3"/>
          <p:cNvSpPr>
            <a:spLocks noGrp="1"/>
          </p:cNvSpPr>
          <p:nvPr>
            <p:ph type="sldNum" sz="quarter" idx="10"/>
          </p:nvPr>
        </p:nvSpPr>
        <p:spPr/>
        <p:txBody>
          <a:bodyPr/>
          <a:lstStyle/>
          <a:p>
            <a:fld id="{71F4E31F-0796-4D08-AE48-7DDAFA46A6A6}" type="slidenum">
              <a:rPr lang="en-GB" smtClean="0"/>
              <a:t>6</a:t>
            </a:fld>
            <a:endParaRPr lang="en-GB" dirty="0"/>
          </a:p>
        </p:txBody>
      </p:sp>
    </p:spTree>
    <p:extLst>
      <p:ext uri="{BB962C8B-B14F-4D97-AF65-F5344CB8AC3E}">
        <p14:creationId xmlns:p14="http://schemas.microsoft.com/office/powerpoint/2010/main" val="1771356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Well, in</a:t>
            </a:r>
            <a:r>
              <a:rPr lang="en-GB" baseline="0" dirty="0"/>
              <a:t> 1981 55% of families in the bottom third of the income distribution lived in secure, affordable housing.  Only 8% lived in insecure, expensive private rent.</a:t>
            </a:r>
          </a:p>
          <a:p>
            <a:r>
              <a:rPr lang="en-GB" baseline="0" dirty="0"/>
              <a:t>By 2018 there was still about the same 2/3 in rented accommodation, but the same number in PRS and social sector.</a:t>
            </a:r>
          </a:p>
          <a:p>
            <a:r>
              <a:rPr lang="en-GB" baseline="0" dirty="0"/>
              <a:t>So, a s</a:t>
            </a:r>
            <a:r>
              <a:rPr lang="en-GB" dirty="0"/>
              <a:t>ignificant increase in</a:t>
            </a:r>
            <a:r>
              <a:rPr lang="en-GB" baseline="0" dirty="0"/>
              <a:t> families – </a:t>
            </a:r>
            <a:r>
              <a:rPr lang="en-GB" baseline="0" dirty="0" err="1"/>
              <a:t>ie</a:t>
            </a:r>
            <a:r>
              <a:rPr lang="en-GB" baseline="0" dirty="0"/>
              <a:t> people with children – in insecure expensive housing</a:t>
            </a:r>
          </a:p>
          <a:p>
            <a:r>
              <a:rPr lang="en-GB" baseline="0" dirty="0"/>
              <a:t>Which is a HUGE public policy and economic policy failing.</a:t>
            </a:r>
          </a:p>
          <a:p>
            <a:r>
              <a:rPr lang="en-GB" baseline="0" dirty="0"/>
              <a:t>Interestingly, I think Simon Reeves touched on some of this in his recent programme.</a:t>
            </a:r>
          </a:p>
        </p:txBody>
      </p:sp>
      <p:sp>
        <p:nvSpPr>
          <p:cNvPr id="4" name="Slide Number Placeholder 3"/>
          <p:cNvSpPr>
            <a:spLocks noGrp="1"/>
          </p:cNvSpPr>
          <p:nvPr>
            <p:ph type="sldNum" sz="quarter" idx="10"/>
          </p:nvPr>
        </p:nvSpPr>
        <p:spPr/>
        <p:txBody>
          <a:bodyPr/>
          <a:lstStyle/>
          <a:p>
            <a:fld id="{71F4E31F-0796-4D08-AE48-7DDAFA46A6A6}" type="slidenum">
              <a:rPr lang="en-GB" smtClean="0"/>
              <a:t>7</a:t>
            </a:fld>
            <a:endParaRPr lang="en-GB" dirty="0"/>
          </a:p>
        </p:txBody>
      </p:sp>
    </p:spTree>
    <p:extLst>
      <p:ext uri="{BB962C8B-B14F-4D97-AF65-F5344CB8AC3E}">
        <p14:creationId xmlns:p14="http://schemas.microsoft.com/office/powerpoint/2010/main" val="3040118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As an aside, for those families, it means they have gone from, on average, paying 15% of their income for housing, to more like 40%.</a:t>
            </a:r>
          </a:p>
          <a:p>
            <a:r>
              <a:rPr lang="en-GB" baseline="0" dirty="0"/>
              <a:t>Oh, and don’t forget, that cost is very likely being subsidised by tax payers.  So think back to that disposal of RTB on into the PRS…</a:t>
            </a:r>
          </a:p>
        </p:txBody>
      </p:sp>
      <p:sp>
        <p:nvSpPr>
          <p:cNvPr id="4" name="Slide Number Placeholder 3"/>
          <p:cNvSpPr>
            <a:spLocks noGrp="1"/>
          </p:cNvSpPr>
          <p:nvPr>
            <p:ph type="sldNum" sz="quarter" idx="10"/>
          </p:nvPr>
        </p:nvSpPr>
        <p:spPr/>
        <p:txBody>
          <a:bodyPr/>
          <a:lstStyle/>
          <a:p>
            <a:fld id="{71F4E31F-0796-4D08-AE48-7DDAFA46A6A6}" type="slidenum">
              <a:rPr lang="en-GB" smtClean="0"/>
              <a:t>8</a:t>
            </a:fld>
            <a:endParaRPr lang="en-GB" dirty="0"/>
          </a:p>
        </p:txBody>
      </p:sp>
    </p:spTree>
    <p:extLst>
      <p:ext uri="{BB962C8B-B14F-4D97-AF65-F5344CB8AC3E}">
        <p14:creationId xmlns:p14="http://schemas.microsoft.com/office/powerpoint/2010/main" val="3379066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aseline="0" dirty="0"/>
              <a:t>The wider impact?</a:t>
            </a:r>
          </a:p>
          <a:p>
            <a:r>
              <a:rPr lang="en-GB" sz="1000" baseline="0" dirty="0"/>
              <a:t>Cost to the NHS</a:t>
            </a:r>
          </a:p>
          <a:p>
            <a:r>
              <a:rPr lang="en-GB" sz="1000" baseline="0" dirty="0"/>
              <a:t>Deaths – about 10,000 a year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solidFill>
                  <a:schemeClr val="bg1"/>
                </a:solidFill>
                <a:latin typeface="Arial" panose="020B0604020202020204" pitchFamily="34" charset="0"/>
                <a:ea typeface="Times New Roman" panose="02020603050405020304" pitchFamily="18" charset="0"/>
                <a:cs typeface="Arial" panose="020B0604020202020204" pitchFamily="34" charset="0"/>
              </a:rPr>
              <a:t>Impact on businesses</a:t>
            </a:r>
            <a:r>
              <a:rPr lang="en-GB" sz="1000" b="0" baseline="0" dirty="0">
                <a:solidFill>
                  <a:schemeClr val="bg1"/>
                </a:solidFill>
                <a:latin typeface="Arial" panose="020B0604020202020204" pitchFamily="34" charset="0"/>
                <a:ea typeface="Times New Roman" panose="02020603050405020304" pitchFamily="18" charset="0"/>
                <a:cs typeface="Arial" panose="020B0604020202020204" pitchFamily="34" charset="0"/>
              </a:rPr>
              <a:t> and the economy</a:t>
            </a:r>
            <a:endParaRPr lang="en-GB" sz="1000" baseline="0" dirty="0"/>
          </a:p>
        </p:txBody>
      </p:sp>
      <p:sp>
        <p:nvSpPr>
          <p:cNvPr id="4" name="Slide Number Placeholder 3"/>
          <p:cNvSpPr>
            <a:spLocks noGrp="1"/>
          </p:cNvSpPr>
          <p:nvPr>
            <p:ph type="sldNum" sz="quarter" idx="10"/>
          </p:nvPr>
        </p:nvSpPr>
        <p:spPr/>
        <p:txBody>
          <a:bodyPr/>
          <a:lstStyle/>
          <a:p>
            <a:pPr>
              <a:defRPr/>
            </a:pPr>
            <a:fld id="{5E421B75-30E9-4623-9E25-EE1C008134D3}" type="slidenum">
              <a:rPr lang="en-GB" smtClean="0"/>
              <a:pPr>
                <a:defRPr/>
              </a:pPr>
              <a:t>9</a:t>
            </a:fld>
            <a:endParaRPr lang="en-GB" dirty="0"/>
          </a:p>
        </p:txBody>
      </p:sp>
    </p:spTree>
    <p:extLst>
      <p:ext uri="{BB962C8B-B14F-4D97-AF65-F5344CB8AC3E}">
        <p14:creationId xmlns:p14="http://schemas.microsoft.com/office/powerpoint/2010/main" val="2962101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aseline="0" dirty="0"/>
              <a:t>People don’t realise how big the problem is, compared to the things they think will solve it/make it go away.</a:t>
            </a:r>
          </a:p>
        </p:txBody>
      </p:sp>
      <p:sp>
        <p:nvSpPr>
          <p:cNvPr id="4" name="Slide Number Placeholder 3"/>
          <p:cNvSpPr>
            <a:spLocks noGrp="1"/>
          </p:cNvSpPr>
          <p:nvPr>
            <p:ph type="sldNum" sz="quarter" idx="10"/>
          </p:nvPr>
        </p:nvSpPr>
        <p:spPr/>
        <p:txBody>
          <a:bodyPr/>
          <a:lstStyle/>
          <a:p>
            <a:pPr>
              <a:defRPr/>
            </a:pPr>
            <a:fld id="{5E421B75-30E9-4623-9E25-EE1C008134D3}" type="slidenum">
              <a:rPr lang="en-GB" smtClean="0"/>
              <a:pPr>
                <a:defRPr/>
              </a:pPr>
              <a:t>10</a:t>
            </a:fld>
            <a:endParaRPr lang="en-GB" dirty="0"/>
          </a:p>
        </p:txBody>
      </p:sp>
    </p:spTree>
    <p:extLst>
      <p:ext uri="{BB962C8B-B14F-4D97-AF65-F5344CB8AC3E}">
        <p14:creationId xmlns:p14="http://schemas.microsoft.com/office/powerpoint/2010/main" val="2962101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38628" y="1122363"/>
            <a:ext cx="10900229" cy="2387600"/>
          </a:xfrm>
        </p:spPr>
        <p:txBody>
          <a:bodyPr anchor="b"/>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638628" y="3602038"/>
            <a:ext cx="10900229"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353711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38628" y="365127"/>
            <a:ext cx="11001829" cy="1325563"/>
          </a:xfrm>
        </p:spPr>
        <p:txBody>
          <a:bodyPr/>
          <a:lstStyle/>
          <a:p>
            <a:r>
              <a:rPr lang="en-US"/>
              <a:t>Click to edit Master title style</a:t>
            </a:r>
            <a:endParaRPr lang="en-US" dirty="0"/>
          </a:p>
        </p:txBody>
      </p:sp>
      <p:sp>
        <p:nvSpPr>
          <p:cNvPr id="3" name="Content Placeholder 2"/>
          <p:cNvSpPr>
            <a:spLocks noGrp="1"/>
          </p:cNvSpPr>
          <p:nvPr>
            <p:ph idx="1"/>
          </p:nvPr>
        </p:nvSpPr>
        <p:spPr>
          <a:xfrm>
            <a:off x="638628" y="1825625"/>
            <a:ext cx="11001829"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53013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67657" y="365127"/>
            <a:ext cx="10871200" cy="1325563"/>
          </a:xfrm>
        </p:spPr>
        <p:txBody>
          <a:bodyPr/>
          <a:lstStyle/>
          <a:p>
            <a:r>
              <a:rPr lang="en-US"/>
              <a:t>Click to edit Master title style</a:t>
            </a:r>
            <a:endParaRPr lang="en-US" dirty="0"/>
          </a:p>
        </p:txBody>
      </p:sp>
    </p:spTree>
    <p:extLst>
      <p:ext uri="{BB962C8B-B14F-4D97-AF65-F5344CB8AC3E}">
        <p14:creationId xmlns:p14="http://schemas.microsoft.com/office/powerpoint/2010/main" val="927114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3598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7028" y="365127"/>
            <a:ext cx="11117944"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7028" y="1825625"/>
            <a:ext cx="11117944"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5451232"/>
            <a:ext cx="12192000" cy="1406768"/>
          </a:xfrm>
          <a:prstGeom prst="rect">
            <a:avLst/>
          </a:prstGeom>
        </p:spPr>
      </p:pic>
    </p:spTree>
    <p:extLst>
      <p:ext uri="{BB962C8B-B14F-4D97-AF65-F5344CB8AC3E}">
        <p14:creationId xmlns:p14="http://schemas.microsoft.com/office/powerpoint/2010/main" val="25199096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7" r:id="rId4"/>
  </p:sldLayoutIdLst>
  <p:txStyles>
    <p:titleStyle>
      <a:lvl1pPr algn="l" defTabSz="914400" rtl="0" eaLnBrk="1" latinLnBrk="0" hangingPunct="1">
        <a:lnSpc>
          <a:spcPct val="90000"/>
        </a:lnSpc>
        <a:spcBef>
          <a:spcPct val="0"/>
        </a:spcBef>
        <a:buNone/>
        <a:defRPr sz="4400" b="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5.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a:srcRect l="10982"/>
          <a:stretch/>
        </p:blipFill>
        <p:spPr>
          <a:xfrm>
            <a:off x="0" y="-15667"/>
            <a:ext cx="6078171" cy="6873668"/>
          </a:xfrm>
          <a:prstGeom prst="rect">
            <a:avLst/>
          </a:prstGeom>
        </p:spPr>
      </p:pic>
      <p:pic>
        <p:nvPicPr>
          <p:cNvPr id="2" name="Picture 1"/>
          <p:cNvPicPr>
            <a:picLocks noChangeAspect="1"/>
          </p:cNvPicPr>
          <p:nvPr/>
        </p:nvPicPr>
        <p:blipFill rotWithShape="1">
          <a:blip r:embed="rId5"/>
          <a:srcRect l="3806" r="3254" b="1240"/>
          <a:stretch/>
        </p:blipFill>
        <p:spPr>
          <a:xfrm>
            <a:off x="5780957" y="0"/>
            <a:ext cx="6411043" cy="6857999"/>
          </a:xfrm>
          <a:prstGeom prst="rect">
            <a:avLst/>
          </a:prstGeom>
        </p:spPr>
      </p:pic>
    </p:spTree>
    <p:custDataLst>
      <p:tags r:id="rId1"/>
    </p:custDataLst>
    <p:extLst>
      <p:ext uri="{BB962C8B-B14F-4D97-AF65-F5344CB8AC3E}">
        <p14:creationId xmlns:p14="http://schemas.microsoft.com/office/powerpoint/2010/main" val="1393754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22216" y="-69984"/>
            <a:ext cx="10826768" cy="461665"/>
          </a:xfrm>
          <a:prstGeom prst="rect">
            <a:avLst/>
          </a:prstGeom>
          <a:noFill/>
        </p:spPr>
        <p:txBody>
          <a:bodyPr wrap="square" rtlCol="0">
            <a:spAutoFit/>
          </a:bodyPr>
          <a:lstStyle/>
          <a:p>
            <a:r>
              <a:rPr lang="en-GB" sz="2400" b="1" dirty="0">
                <a:solidFill>
                  <a:srgbClr val="1F9CA4"/>
                </a:solidFill>
                <a:latin typeface="Myriad Pro" panose="020B0503030403020204" pitchFamily="34" charset="0"/>
              </a:rPr>
              <a:t>So how big do the solutions need to be?</a:t>
            </a:r>
          </a:p>
        </p:txBody>
      </p:sp>
      <p:pic>
        <p:nvPicPr>
          <p:cNvPr id="2050" name="Picture 2" descr="What are Measuring Scales? - Answered - Twinkl Teaching Wik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414" y="1095761"/>
            <a:ext cx="6000750" cy="4000501"/>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224066" y="1094472"/>
            <a:ext cx="2677371" cy="860119"/>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p:cNvSpPr/>
          <p:nvPr/>
        </p:nvSpPr>
        <p:spPr>
          <a:xfrm>
            <a:off x="346717" y="1208446"/>
            <a:ext cx="2547209" cy="646331"/>
          </a:xfrm>
          <a:prstGeom prst="rect">
            <a:avLst/>
          </a:prstGeom>
        </p:spPr>
        <p:txBody>
          <a:bodyPr wrap="square">
            <a:spAutoFit/>
          </a:bodyPr>
          <a:lstStyle/>
          <a:p>
            <a:pPr defTabSz="422041"/>
            <a:r>
              <a:rPr lang="en-US" b="1" dirty="0">
                <a:solidFill>
                  <a:schemeClr val="tx1">
                    <a:lumMod val="75000"/>
                    <a:lumOff val="25000"/>
                  </a:schemeClr>
                </a:solidFill>
                <a:latin typeface="Arial" panose="020B0604020202020204" pitchFamily="34" charset="0"/>
                <a:cs typeface="Arial" panose="020B0604020202020204" pitchFamily="34" charset="0"/>
              </a:rPr>
              <a:t>1 million fewer homes than we need</a:t>
            </a:r>
          </a:p>
        </p:txBody>
      </p:sp>
      <p:sp>
        <p:nvSpPr>
          <p:cNvPr id="10" name="Rounded Rectangle 9"/>
          <p:cNvSpPr/>
          <p:nvPr/>
        </p:nvSpPr>
        <p:spPr>
          <a:xfrm>
            <a:off x="224064" y="2200454"/>
            <a:ext cx="2677371" cy="753493"/>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p:cNvSpPr/>
          <p:nvPr/>
        </p:nvSpPr>
        <p:spPr>
          <a:xfrm>
            <a:off x="346717" y="2254034"/>
            <a:ext cx="2626197" cy="646331"/>
          </a:xfrm>
          <a:prstGeom prst="rect">
            <a:avLst/>
          </a:prstGeom>
        </p:spPr>
        <p:txBody>
          <a:bodyPr wrap="square">
            <a:spAutoFit/>
          </a:bodyPr>
          <a:lstStyle/>
          <a:p>
            <a:pPr defTabSz="422041"/>
            <a:r>
              <a:rPr lang="en-US" b="1" dirty="0">
                <a:solidFill>
                  <a:schemeClr val="tx1">
                    <a:lumMod val="75000"/>
                    <a:lumOff val="25000"/>
                  </a:schemeClr>
                </a:solidFill>
                <a:latin typeface="Arial" panose="020B0604020202020204" pitchFamily="34" charset="0"/>
                <a:cs typeface="Arial" panose="020B0604020202020204" pitchFamily="34" charset="0"/>
              </a:rPr>
              <a:t>Need to build 500,000 homes a year</a:t>
            </a:r>
          </a:p>
        </p:txBody>
      </p:sp>
      <p:sp>
        <p:nvSpPr>
          <p:cNvPr id="12" name="Rounded Rectangle 11"/>
          <p:cNvSpPr/>
          <p:nvPr/>
        </p:nvSpPr>
        <p:spPr>
          <a:xfrm>
            <a:off x="247866" y="3216225"/>
            <a:ext cx="2677371" cy="760396"/>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p:cNvSpPr/>
          <p:nvPr/>
        </p:nvSpPr>
        <p:spPr>
          <a:xfrm>
            <a:off x="307222" y="3269806"/>
            <a:ext cx="2626197" cy="646331"/>
          </a:xfrm>
          <a:prstGeom prst="rect">
            <a:avLst/>
          </a:prstGeom>
        </p:spPr>
        <p:txBody>
          <a:bodyPr wrap="square">
            <a:spAutoFit/>
          </a:bodyPr>
          <a:lstStyle/>
          <a:p>
            <a:pPr defTabSz="422041"/>
            <a:r>
              <a:rPr lang="en-US" b="1" dirty="0">
                <a:solidFill>
                  <a:schemeClr val="tx1">
                    <a:lumMod val="75000"/>
                    <a:lumOff val="25000"/>
                  </a:schemeClr>
                </a:solidFill>
                <a:latin typeface="Arial" panose="020B0604020202020204" pitchFamily="34" charset="0"/>
                <a:cs typeface="Arial" panose="020B0604020202020204" pitchFamily="34" charset="0"/>
              </a:rPr>
              <a:t>Of that, 90,000 need to be ‘social homes’</a:t>
            </a:r>
          </a:p>
        </p:txBody>
      </p:sp>
      <p:sp>
        <p:nvSpPr>
          <p:cNvPr id="20" name="Rounded Rectangle 19"/>
          <p:cNvSpPr/>
          <p:nvPr/>
        </p:nvSpPr>
        <p:spPr>
          <a:xfrm>
            <a:off x="256048" y="4230787"/>
            <a:ext cx="2677371" cy="760396"/>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p:cNvSpPr/>
          <p:nvPr/>
        </p:nvSpPr>
        <p:spPr>
          <a:xfrm>
            <a:off x="354226" y="4282966"/>
            <a:ext cx="2547209" cy="646331"/>
          </a:xfrm>
          <a:prstGeom prst="rect">
            <a:avLst/>
          </a:prstGeom>
        </p:spPr>
        <p:txBody>
          <a:bodyPr wrap="square">
            <a:spAutoFit/>
          </a:bodyPr>
          <a:lstStyle/>
          <a:p>
            <a:pPr defTabSz="422041"/>
            <a:r>
              <a:rPr lang="en-US" b="1" dirty="0">
                <a:solidFill>
                  <a:schemeClr val="tx1">
                    <a:lumMod val="75000"/>
                    <a:lumOff val="25000"/>
                  </a:schemeClr>
                </a:solidFill>
                <a:latin typeface="Arial" panose="020B0604020202020204" pitchFamily="34" charset="0"/>
                <a:cs typeface="Arial" panose="020B0604020202020204" pitchFamily="34" charset="0"/>
              </a:rPr>
              <a:t>26,000 on Cornwall waiting list</a:t>
            </a:r>
          </a:p>
        </p:txBody>
      </p:sp>
      <p:sp>
        <p:nvSpPr>
          <p:cNvPr id="23" name="Rounded Rectangle 22"/>
          <p:cNvSpPr/>
          <p:nvPr/>
        </p:nvSpPr>
        <p:spPr>
          <a:xfrm>
            <a:off x="9297771" y="1148054"/>
            <a:ext cx="2677371" cy="1086689"/>
          </a:xfrm>
          <a:prstGeom prst="roundRect">
            <a:avLst/>
          </a:prstGeom>
          <a:noFill/>
          <a:ln w="762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p:cNvSpPr/>
          <p:nvPr/>
        </p:nvSpPr>
        <p:spPr>
          <a:xfrm>
            <a:off x="9420422" y="1262028"/>
            <a:ext cx="2547209" cy="923330"/>
          </a:xfrm>
          <a:prstGeom prst="rect">
            <a:avLst/>
          </a:prstGeom>
        </p:spPr>
        <p:txBody>
          <a:bodyPr wrap="square">
            <a:spAutoFit/>
          </a:bodyPr>
          <a:lstStyle/>
          <a:p>
            <a:pPr defTabSz="422041"/>
            <a:r>
              <a:rPr lang="en-US" b="1" dirty="0">
                <a:solidFill>
                  <a:schemeClr val="tx1">
                    <a:lumMod val="75000"/>
                    <a:lumOff val="25000"/>
                  </a:schemeClr>
                </a:solidFill>
                <a:latin typeface="Arial" panose="020B0604020202020204" pitchFamily="34" charset="0"/>
                <a:cs typeface="Arial" panose="020B0604020202020204" pitchFamily="34" charset="0"/>
              </a:rPr>
              <a:t>Space for 200,000 to 1 million homes on ‘brownfield’</a:t>
            </a:r>
          </a:p>
        </p:txBody>
      </p:sp>
      <p:sp>
        <p:nvSpPr>
          <p:cNvPr id="25" name="Rounded Rectangle 24"/>
          <p:cNvSpPr/>
          <p:nvPr/>
        </p:nvSpPr>
        <p:spPr>
          <a:xfrm>
            <a:off x="9297769" y="2451748"/>
            <a:ext cx="2677371" cy="753493"/>
          </a:xfrm>
          <a:prstGeom prst="roundRect">
            <a:avLst/>
          </a:prstGeom>
          <a:noFill/>
          <a:ln w="762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p:cNvSpPr/>
          <p:nvPr/>
        </p:nvSpPr>
        <p:spPr>
          <a:xfrm>
            <a:off x="9420422" y="2505328"/>
            <a:ext cx="2626197" cy="646331"/>
          </a:xfrm>
          <a:prstGeom prst="rect">
            <a:avLst/>
          </a:prstGeom>
        </p:spPr>
        <p:txBody>
          <a:bodyPr wrap="square">
            <a:spAutoFit/>
          </a:bodyPr>
          <a:lstStyle/>
          <a:p>
            <a:pPr defTabSz="422041"/>
            <a:r>
              <a:rPr lang="en-US" b="1" dirty="0">
                <a:solidFill>
                  <a:schemeClr val="tx1">
                    <a:lumMod val="75000"/>
                    <a:lumOff val="25000"/>
                  </a:schemeClr>
                </a:solidFill>
                <a:latin typeface="Arial" panose="020B0604020202020204" pitchFamily="34" charset="0"/>
                <a:cs typeface="Arial" panose="020B0604020202020204" pitchFamily="34" charset="0"/>
              </a:rPr>
              <a:t>50,000 migrants on small boats a year</a:t>
            </a:r>
          </a:p>
        </p:txBody>
      </p:sp>
      <p:sp>
        <p:nvSpPr>
          <p:cNvPr id="27" name="Rounded Rectangle 26"/>
          <p:cNvSpPr/>
          <p:nvPr/>
        </p:nvSpPr>
        <p:spPr>
          <a:xfrm>
            <a:off x="9321571" y="3368663"/>
            <a:ext cx="2677371" cy="760396"/>
          </a:xfrm>
          <a:prstGeom prst="roundRect">
            <a:avLst/>
          </a:prstGeom>
          <a:noFill/>
          <a:ln w="762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p:cNvSpPr/>
          <p:nvPr/>
        </p:nvSpPr>
        <p:spPr>
          <a:xfrm>
            <a:off x="9380927" y="3422244"/>
            <a:ext cx="2626197" cy="646331"/>
          </a:xfrm>
          <a:prstGeom prst="rect">
            <a:avLst/>
          </a:prstGeom>
        </p:spPr>
        <p:txBody>
          <a:bodyPr wrap="square">
            <a:spAutoFit/>
          </a:bodyPr>
          <a:lstStyle/>
          <a:p>
            <a:pPr defTabSz="422041"/>
            <a:r>
              <a:rPr lang="en-US" b="1" dirty="0">
                <a:solidFill>
                  <a:schemeClr val="tx1">
                    <a:lumMod val="75000"/>
                    <a:lumOff val="25000"/>
                  </a:schemeClr>
                </a:solidFill>
                <a:latin typeface="Arial" panose="020B0604020202020204" pitchFamily="34" charset="0"/>
                <a:cs typeface="Arial" panose="020B0604020202020204" pitchFamily="34" charset="0"/>
              </a:rPr>
              <a:t>261,000 empty homes (and…)</a:t>
            </a:r>
          </a:p>
        </p:txBody>
      </p:sp>
      <p:sp>
        <p:nvSpPr>
          <p:cNvPr id="29" name="Rectangle 28"/>
          <p:cNvSpPr/>
          <p:nvPr/>
        </p:nvSpPr>
        <p:spPr>
          <a:xfrm>
            <a:off x="9427931" y="4336548"/>
            <a:ext cx="2547209" cy="646331"/>
          </a:xfrm>
          <a:prstGeom prst="rect">
            <a:avLst/>
          </a:prstGeom>
        </p:spPr>
        <p:txBody>
          <a:bodyPr wrap="square">
            <a:spAutoFit/>
          </a:bodyPr>
          <a:lstStyle/>
          <a:p>
            <a:pPr defTabSz="422041"/>
            <a:r>
              <a:rPr lang="en-US" b="1" dirty="0">
                <a:solidFill>
                  <a:schemeClr val="tx1">
                    <a:lumMod val="75000"/>
                    <a:lumOff val="25000"/>
                  </a:schemeClr>
                </a:solidFill>
                <a:latin typeface="Arial" panose="020B0604020202020204" pitchFamily="34" charset="0"/>
                <a:cs typeface="Arial" panose="020B0604020202020204" pitchFamily="34" charset="0"/>
              </a:rPr>
              <a:t>24,000 2</a:t>
            </a:r>
            <a:r>
              <a:rPr lang="en-US" b="1" baseline="30000" dirty="0">
                <a:solidFill>
                  <a:schemeClr val="tx1">
                    <a:lumMod val="75000"/>
                    <a:lumOff val="25000"/>
                  </a:schemeClr>
                </a:solidFill>
                <a:latin typeface="Arial" panose="020B0604020202020204" pitchFamily="34" charset="0"/>
                <a:cs typeface="Arial" panose="020B0604020202020204" pitchFamily="34" charset="0"/>
              </a:rPr>
              <a:t>nd</a:t>
            </a:r>
            <a:r>
              <a:rPr lang="en-US" b="1" dirty="0">
                <a:solidFill>
                  <a:schemeClr val="tx1">
                    <a:lumMod val="75000"/>
                    <a:lumOff val="25000"/>
                  </a:schemeClr>
                </a:solidFill>
                <a:latin typeface="Arial" panose="020B0604020202020204" pitchFamily="34" charset="0"/>
                <a:cs typeface="Arial" panose="020B0604020202020204" pitchFamily="34" charset="0"/>
              </a:rPr>
              <a:t>/holiday homes in Cornwall</a:t>
            </a:r>
          </a:p>
        </p:txBody>
      </p:sp>
      <p:sp>
        <p:nvSpPr>
          <p:cNvPr id="31" name="Rounded Rectangle 30"/>
          <p:cNvSpPr/>
          <p:nvPr/>
        </p:nvSpPr>
        <p:spPr>
          <a:xfrm>
            <a:off x="9290260" y="4304665"/>
            <a:ext cx="2677371" cy="760396"/>
          </a:xfrm>
          <a:prstGeom prst="roundRect">
            <a:avLst/>
          </a:prstGeom>
          <a:noFill/>
          <a:ln w="762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884881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20" grpId="0" animBg="1"/>
      <p:bldP spid="23" grpId="0" animBg="1"/>
      <p:bldP spid="25" grpId="0" animBg="1"/>
      <p:bldP spid="27" grpId="0" animBg="1"/>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4"/>
          <p:cNvSpPr>
            <a:spLocks noChangeArrowheads="1"/>
          </p:cNvSpPr>
          <p:nvPr/>
        </p:nvSpPr>
        <p:spPr bwMode="auto">
          <a:xfrm>
            <a:off x="1919289" y="1052514"/>
            <a:ext cx="8569325" cy="28892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bg2"/>
              </a:buClr>
              <a:buSzPct val="75000"/>
              <a:buFont typeface="Wingdings" pitchFamily="2" charset="2"/>
              <a:buChar char="n"/>
              <a:defRPr sz="3200">
                <a:solidFill>
                  <a:srgbClr val="215379"/>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rgbClr val="215379"/>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rgbClr val="215379"/>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rgbClr val="215379"/>
                </a:solidFill>
                <a:latin typeface="Arial" charset="0"/>
              </a:defRPr>
            </a:lvl4pPr>
            <a:lvl5pPr marL="2057400" indent="-228600" eaLnBrk="0" hangingPunct="0">
              <a:spcBef>
                <a:spcPct val="20000"/>
              </a:spcBef>
              <a:buClr>
                <a:schemeClr val="bg2"/>
              </a:buClr>
              <a:buFont typeface="Wingdings" pitchFamily="2" charset="2"/>
              <a:buChar char="§"/>
              <a:defRPr sz="2000">
                <a:solidFill>
                  <a:srgbClr val="215379"/>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rgbClr val="215379"/>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rgbClr val="215379"/>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rgbClr val="215379"/>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rgbClr val="215379"/>
                </a:solidFill>
                <a:latin typeface="Arial" charset="0"/>
              </a:defRPr>
            </a:lvl9pPr>
          </a:lstStyle>
          <a:p>
            <a:pPr eaLnBrk="1" hangingPunct="1">
              <a:spcBef>
                <a:spcPct val="0"/>
              </a:spcBef>
              <a:buClrTx/>
              <a:buSzTx/>
              <a:buFontTx/>
              <a:buNone/>
            </a:pPr>
            <a:endParaRPr lang="en-US" altLang="en-US" sz="1800" dirty="0">
              <a:solidFill>
                <a:schemeClr val="tx1"/>
              </a:solidFill>
            </a:endParaRPr>
          </a:p>
        </p:txBody>
      </p:sp>
      <p:pic>
        <p:nvPicPr>
          <p:cNvPr id="7" name="Picture 6"/>
          <p:cNvPicPr>
            <a:picLocks/>
          </p:cNvPicPr>
          <p:nvPr/>
        </p:nvPicPr>
        <p:blipFill>
          <a:blip r:embed="rId4"/>
          <a:stretch>
            <a:fillRect/>
          </a:stretch>
        </p:blipFill>
        <p:spPr>
          <a:xfrm>
            <a:off x="1035693" y="465821"/>
            <a:ext cx="9961820" cy="6286072"/>
          </a:xfrm>
          <a:prstGeom prst="rect">
            <a:avLst/>
          </a:prstGeom>
        </p:spPr>
      </p:pic>
      <p:sp>
        <p:nvSpPr>
          <p:cNvPr id="5" name="TextBox 4"/>
          <p:cNvSpPr txBox="1"/>
          <p:nvPr/>
        </p:nvSpPr>
        <p:spPr>
          <a:xfrm>
            <a:off x="666207" y="4156"/>
            <a:ext cx="11416936" cy="461665"/>
          </a:xfrm>
          <a:prstGeom prst="rect">
            <a:avLst/>
          </a:prstGeom>
          <a:noFill/>
        </p:spPr>
        <p:txBody>
          <a:bodyPr wrap="square" rtlCol="0">
            <a:spAutoFit/>
          </a:bodyPr>
          <a:lstStyle/>
          <a:p>
            <a:r>
              <a:rPr lang="en-GB" sz="2400" b="1" dirty="0">
                <a:solidFill>
                  <a:srgbClr val="1F9CA4"/>
                </a:solidFill>
                <a:latin typeface="Myriad Pro" panose="020B0503030403020204" pitchFamily="34" charset="0"/>
              </a:rPr>
              <a:t>OK! Some positivity </a:t>
            </a:r>
            <a:r>
              <a:rPr lang="en-GB" sz="2400" b="1" dirty="0">
                <a:solidFill>
                  <a:srgbClr val="1F9CA4"/>
                </a:solidFill>
                <a:latin typeface="Myriad Pro" panose="020B0503030403020204" pitchFamily="34" charset="0"/>
                <a:sym typeface="Wingdings" panose="05000000000000000000" pitchFamily="2" charset="2"/>
              </a:rPr>
              <a:t>. Cornwall is (relatively) good at building new homes.</a:t>
            </a:r>
            <a:endParaRPr lang="en-GB" sz="2400" b="1" dirty="0">
              <a:solidFill>
                <a:srgbClr val="1F9CA4"/>
              </a:solidFill>
              <a:latin typeface="Myriad Pro" panose="020B0503030403020204" pitchFamily="34" charset="0"/>
            </a:endParaRPr>
          </a:p>
        </p:txBody>
      </p:sp>
    </p:spTree>
    <p:custDataLst>
      <p:tags r:id="rId1"/>
    </p:custDataLst>
    <p:extLst>
      <p:ext uri="{BB962C8B-B14F-4D97-AF65-F5344CB8AC3E}">
        <p14:creationId xmlns:p14="http://schemas.microsoft.com/office/powerpoint/2010/main" val="2975773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63149" b="1"/>
          <a:stretch/>
        </p:blipFill>
        <p:spPr bwMode="auto">
          <a:xfrm>
            <a:off x="4811634" y="630474"/>
            <a:ext cx="7256799" cy="5172794"/>
          </a:xfrm>
          <a:prstGeom prst="rect">
            <a:avLst/>
          </a:prstGeom>
          <a:ln>
            <a:noFill/>
          </a:ln>
          <a:extLst>
            <a:ext uri="{53640926-AAD7-44D8-BBD7-CCE9431645EC}">
              <a14:shadowObscured xmlns:a14="http://schemas.microsoft.com/office/drawing/2010/main"/>
            </a:ext>
          </a:extLst>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b="43532"/>
          <a:stretch/>
        </p:blipFill>
        <p:spPr bwMode="auto">
          <a:xfrm>
            <a:off x="98854" y="630473"/>
            <a:ext cx="4737327" cy="5172795"/>
          </a:xfrm>
          <a:prstGeom prst="rect">
            <a:avLst/>
          </a:prstGeom>
          <a:ln>
            <a:noFill/>
          </a:ln>
          <a:extLst>
            <a:ext uri="{53640926-AAD7-44D8-BBD7-CCE9431645EC}">
              <a14:shadowObscured xmlns:a14="http://schemas.microsoft.com/office/drawing/2010/main"/>
            </a:ext>
          </a:extLst>
        </p:spPr>
      </p:pic>
      <p:sp>
        <p:nvSpPr>
          <p:cNvPr id="8" name="TextBox 7"/>
          <p:cNvSpPr txBox="1"/>
          <p:nvPr/>
        </p:nvSpPr>
        <p:spPr>
          <a:xfrm>
            <a:off x="1122216" y="4156"/>
            <a:ext cx="10826768" cy="461665"/>
          </a:xfrm>
          <a:prstGeom prst="rect">
            <a:avLst/>
          </a:prstGeom>
          <a:noFill/>
        </p:spPr>
        <p:txBody>
          <a:bodyPr wrap="square" rtlCol="0">
            <a:spAutoFit/>
          </a:bodyPr>
          <a:lstStyle/>
          <a:p>
            <a:r>
              <a:rPr lang="en-GB" sz="2400" b="1" dirty="0">
                <a:solidFill>
                  <a:srgbClr val="1F9CA4"/>
                </a:solidFill>
                <a:latin typeface="Myriad Pro" panose="020B0503030403020204" pitchFamily="34" charset="0"/>
              </a:rPr>
              <a:t>Some more positivity </a:t>
            </a:r>
            <a:r>
              <a:rPr lang="en-GB" sz="2400" b="1" dirty="0">
                <a:solidFill>
                  <a:srgbClr val="1F9CA4"/>
                </a:solidFill>
                <a:latin typeface="Myriad Pro" panose="020B0503030403020204" pitchFamily="34" charset="0"/>
                <a:sym typeface="Wingdings" panose="05000000000000000000" pitchFamily="2" charset="2"/>
              </a:rPr>
              <a:t>.  There is plenty of space.</a:t>
            </a:r>
            <a:endParaRPr lang="en-GB" sz="2400" b="1" dirty="0">
              <a:solidFill>
                <a:srgbClr val="1F9CA4"/>
              </a:solidFill>
              <a:latin typeface="Myriad Pro" panose="020B0503030403020204" pitchFamily="34" charset="0"/>
            </a:endParaRPr>
          </a:p>
        </p:txBody>
      </p:sp>
    </p:spTree>
    <p:extLst>
      <p:ext uri="{BB962C8B-B14F-4D97-AF65-F5344CB8AC3E}">
        <p14:creationId xmlns:p14="http://schemas.microsoft.com/office/powerpoint/2010/main" val="1966765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CFFC9E-AF61-465B-8631-E4BA132C1044}"/>
              </a:ext>
            </a:extLst>
          </p:cNvPr>
          <p:cNvPicPr>
            <a:picLocks noChangeAspect="1"/>
          </p:cNvPicPr>
          <p:nvPr/>
        </p:nvPicPr>
        <p:blipFill>
          <a:blip r:embed="rId3"/>
          <a:stretch>
            <a:fillRect/>
          </a:stretch>
        </p:blipFill>
        <p:spPr>
          <a:xfrm>
            <a:off x="0" y="0"/>
            <a:ext cx="12192000" cy="6858000"/>
          </a:xfrm>
          <a:prstGeom prst="rect">
            <a:avLst/>
          </a:prstGeom>
          <a:ln/>
        </p:spPr>
        <p:style>
          <a:lnRef idx="2">
            <a:schemeClr val="accent4">
              <a:shade val="50000"/>
            </a:schemeClr>
          </a:lnRef>
          <a:fillRef idx="1">
            <a:schemeClr val="accent4"/>
          </a:fillRef>
          <a:effectRef idx="0">
            <a:schemeClr val="accent4"/>
          </a:effectRef>
          <a:fontRef idx="minor">
            <a:schemeClr val="lt1"/>
          </a:fontRef>
        </p:style>
      </p:pic>
    </p:spTree>
    <p:extLst>
      <p:ext uri="{BB962C8B-B14F-4D97-AF65-F5344CB8AC3E}">
        <p14:creationId xmlns:p14="http://schemas.microsoft.com/office/powerpoint/2010/main" val="2633353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a:srcRect l="10982"/>
          <a:stretch/>
        </p:blipFill>
        <p:spPr>
          <a:xfrm>
            <a:off x="0" y="-15667"/>
            <a:ext cx="6078171" cy="6873668"/>
          </a:xfrm>
          <a:prstGeom prst="rect">
            <a:avLst/>
          </a:prstGeom>
        </p:spPr>
      </p:pic>
      <p:pic>
        <p:nvPicPr>
          <p:cNvPr id="2" name="Picture 1"/>
          <p:cNvPicPr>
            <a:picLocks noChangeAspect="1"/>
          </p:cNvPicPr>
          <p:nvPr/>
        </p:nvPicPr>
        <p:blipFill rotWithShape="1">
          <a:blip r:embed="rId5"/>
          <a:srcRect l="3806" r="3254" b="1240"/>
          <a:stretch/>
        </p:blipFill>
        <p:spPr>
          <a:xfrm>
            <a:off x="5780957" y="0"/>
            <a:ext cx="6411043" cy="6857999"/>
          </a:xfrm>
          <a:prstGeom prst="rect">
            <a:avLst/>
          </a:prstGeom>
        </p:spPr>
      </p:pic>
    </p:spTree>
    <p:custDataLst>
      <p:tags r:id="rId1"/>
    </p:custDataLst>
    <p:extLst>
      <p:ext uri="{BB962C8B-B14F-4D97-AF65-F5344CB8AC3E}">
        <p14:creationId xmlns:p14="http://schemas.microsoft.com/office/powerpoint/2010/main" val="648320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Title"/>
          <p:cNvSpPr txBox="1"/>
          <p:nvPr/>
        </p:nvSpPr>
        <p:spPr>
          <a:xfrm>
            <a:off x="2440538" y="264539"/>
            <a:ext cx="8172450" cy="701731"/>
          </a:xfrm>
          <a:prstGeom prst="rect">
            <a:avLst/>
          </a:prstGeom>
          <a:effectLst/>
        </p:spPr>
        <p:txBody>
          <a:bodyPr wrap="square" rtlCol="0" anchor="ctr">
            <a:spAutoFit/>
          </a:bodyPr>
          <a:lstStyle/>
          <a:p>
            <a:pPr algn="l"/>
            <a:r>
              <a:rPr lang="en-US" sz="3960" dirty="0">
                <a:solidFill>
                  <a:schemeClr val="tx1">
                    <a:lumMod val="75000"/>
                    <a:lumOff val="25000"/>
                  </a:schemeClr>
                </a:solidFill>
                <a:latin typeface="Arial"/>
              </a:rPr>
              <a:t>Coastline – </a:t>
            </a:r>
            <a:r>
              <a:rPr lang="en-US" sz="3960" b="1" dirty="0">
                <a:solidFill>
                  <a:schemeClr val="tx1">
                    <a:lumMod val="75000"/>
                    <a:lumOff val="25000"/>
                  </a:schemeClr>
                </a:solidFill>
                <a:latin typeface="Arial"/>
              </a:rPr>
              <a:t>a housing charity</a:t>
            </a:r>
          </a:p>
        </p:txBody>
      </p:sp>
      <p:pic>
        <p:nvPicPr>
          <p:cNvPr id="330" name="0912-0072+Coastline+Housing.jpg"/>
          <p:cNvPicPr>
            <a:picLocks noChangeAspect="1"/>
          </p:cNvPicPr>
          <p:nvPr/>
        </p:nvPicPr>
        <p:blipFill>
          <a:blip r:embed="rId4"/>
          <a:stretch>
            <a:fillRect/>
          </a:stretch>
        </p:blipFill>
        <p:spPr>
          <a:xfrm>
            <a:off x="6526765" y="1241897"/>
            <a:ext cx="3241568" cy="2095663"/>
          </a:xfrm>
          <a:prstGeom prst="rect">
            <a:avLst/>
          </a:prstGeom>
          <a:effectLst/>
        </p:spPr>
      </p:pic>
      <p:pic>
        <p:nvPicPr>
          <p:cNvPr id="332" name="P1000008.JPG"/>
          <p:cNvPicPr>
            <a:picLocks noChangeAspect="1"/>
          </p:cNvPicPr>
          <p:nvPr/>
        </p:nvPicPr>
        <p:blipFill rotWithShape="1">
          <a:blip r:embed="rId5" cstate="print">
            <a:extLst>
              <a:ext uri="{28A0092B-C50C-407E-A947-70E740481C1C}">
                <a14:useLocalDpi xmlns:a14="http://schemas.microsoft.com/office/drawing/2010/main" val="0"/>
              </a:ext>
            </a:extLst>
          </a:blip>
          <a:srcRect l="5439"/>
          <a:stretch/>
        </p:blipFill>
        <p:spPr>
          <a:xfrm>
            <a:off x="6526765" y="3520440"/>
            <a:ext cx="3241568" cy="2350080"/>
          </a:xfrm>
          <a:prstGeom prst="rect">
            <a:avLst/>
          </a:prstGeom>
          <a:effectLst/>
        </p:spPr>
      </p:pic>
      <p:sp>
        <p:nvSpPr>
          <p:cNvPr id="333" name="Body"/>
          <p:cNvSpPr txBox="1"/>
          <p:nvPr/>
        </p:nvSpPr>
        <p:spPr>
          <a:xfrm>
            <a:off x="2004063" y="1074509"/>
            <a:ext cx="4522700" cy="2371290"/>
          </a:xfrm>
          <a:prstGeom prst="rect">
            <a:avLst/>
          </a:prstGeom>
          <a:effectLst/>
        </p:spPr>
        <p:txBody>
          <a:bodyPr wrap="square" rtlCol="0" anchor="t">
            <a:spAutoFit/>
          </a:bodyPr>
          <a:lstStyle/>
          <a:p>
            <a:pPr algn="l">
              <a:lnSpc>
                <a:spcPct val="150000"/>
              </a:lnSpc>
            </a:pPr>
            <a:r>
              <a:rPr lang="en-US" sz="2430" dirty="0">
                <a:solidFill>
                  <a:schemeClr val="tx1">
                    <a:lumMod val="75000"/>
                    <a:lumOff val="25000"/>
                  </a:schemeClr>
                </a:solidFill>
                <a:latin typeface="Arial"/>
              </a:rPr>
              <a:t>Our </a:t>
            </a:r>
            <a:r>
              <a:rPr lang="en-US" sz="2430" b="1" dirty="0">
                <a:solidFill>
                  <a:schemeClr val="tx1">
                    <a:lumMod val="75000"/>
                    <a:lumOff val="25000"/>
                  </a:schemeClr>
                </a:solidFill>
                <a:latin typeface="Arial"/>
              </a:rPr>
              <a:t>mission </a:t>
            </a:r>
            <a:r>
              <a:rPr lang="en-US" sz="2430" dirty="0">
                <a:solidFill>
                  <a:schemeClr val="tx1">
                    <a:lumMod val="75000"/>
                    <a:lumOff val="25000"/>
                  </a:schemeClr>
                </a:solidFill>
                <a:latin typeface="Arial"/>
              </a:rPr>
              <a:t>and </a:t>
            </a:r>
            <a:r>
              <a:rPr lang="en-US" sz="2430" b="1" dirty="0">
                <a:solidFill>
                  <a:schemeClr val="tx1">
                    <a:lumMod val="75000"/>
                    <a:lumOff val="25000"/>
                  </a:schemeClr>
                </a:solidFill>
                <a:latin typeface="Arial"/>
              </a:rPr>
              <a:t>vision</a:t>
            </a:r>
            <a:r>
              <a:rPr lang="en-US" sz="2430" dirty="0">
                <a:solidFill>
                  <a:schemeClr val="tx1">
                    <a:lumMod val="75000"/>
                    <a:lumOff val="25000"/>
                  </a:schemeClr>
                </a:solidFill>
                <a:latin typeface="Arial"/>
              </a:rPr>
              <a:t>:</a:t>
            </a:r>
          </a:p>
          <a:p>
            <a:pPr marL="411470" indent="-411470">
              <a:lnSpc>
                <a:spcPct val="150000"/>
              </a:lnSpc>
              <a:buFont typeface="Arial" panose="020B0604020202020204" pitchFamily="34" charset="0"/>
              <a:buChar char="•"/>
            </a:pPr>
            <a:r>
              <a:rPr lang="en-US" sz="1920" dirty="0">
                <a:solidFill>
                  <a:schemeClr val="tx1">
                    <a:lumMod val="75000"/>
                    <a:lumOff val="25000"/>
                  </a:schemeClr>
                </a:solidFill>
                <a:latin typeface="Arial"/>
              </a:rPr>
              <a:t>Great homes</a:t>
            </a:r>
          </a:p>
          <a:p>
            <a:pPr marL="411470" indent="-411470">
              <a:lnSpc>
                <a:spcPct val="150000"/>
              </a:lnSpc>
              <a:buFont typeface="Arial" panose="020B0604020202020204" pitchFamily="34" charset="0"/>
              <a:buChar char="•"/>
            </a:pPr>
            <a:r>
              <a:rPr lang="en-US" sz="1920" dirty="0">
                <a:solidFill>
                  <a:schemeClr val="tx1">
                    <a:lumMod val="75000"/>
                    <a:lumOff val="25000"/>
                  </a:schemeClr>
                </a:solidFill>
                <a:latin typeface="Arial"/>
              </a:rPr>
              <a:t>Great services</a:t>
            </a:r>
          </a:p>
          <a:p>
            <a:pPr marL="411470" indent="-411470">
              <a:lnSpc>
                <a:spcPct val="150000"/>
              </a:lnSpc>
              <a:buFont typeface="Arial" panose="020B0604020202020204" pitchFamily="34" charset="0"/>
              <a:buChar char="•"/>
            </a:pPr>
            <a:r>
              <a:rPr lang="en-US" sz="1920" dirty="0">
                <a:solidFill>
                  <a:schemeClr val="tx1">
                    <a:lumMod val="75000"/>
                    <a:lumOff val="25000"/>
                  </a:schemeClr>
                </a:solidFill>
                <a:latin typeface="Arial"/>
              </a:rPr>
              <a:t>Great people</a:t>
            </a:r>
          </a:p>
          <a:p>
            <a:pPr marL="411470" indent="-411470">
              <a:lnSpc>
                <a:spcPct val="150000"/>
              </a:lnSpc>
              <a:buFont typeface="Arial" panose="020B0604020202020204" pitchFamily="34" charset="0"/>
              <a:buChar char="•"/>
            </a:pPr>
            <a:r>
              <a:rPr lang="en-US" sz="1920" i="1" dirty="0">
                <a:solidFill>
                  <a:schemeClr val="tx1">
                    <a:lumMod val="75000"/>
                    <a:lumOff val="25000"/>
                  </a:schemeClr>
                </a:solidFill>
                <a:latin typeface="Arial"/>
              </a:rPr>
              <a:t>Great foundations</a:t>
            </a:r>
          </a:p>
        </p:txBody>
      </p:sp>
      <p:pic>
        <p:nvPicPr>
          <p:cNvPr id="336" name="coastcerts20.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72640" y="3520444"/>
            <a:ext cx="3526157" cy="2350770"/>
          </a:xfrm>
          <a:prstGeom prst="rect">
            <a:avLst/>
          </a:prstGeom>
          <a:effectLst/>
        </p:spPr>
      </p:pic>
    </p:spTree>
    <p:custDataLst>
      <p:tags r:id="rId1"/>
    </p:custData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85D89-F7CF-4316-BA69-55376B317321}"/>
              </a:ext>
            </a:extLst>
          </p:cNvPr>
          <p:cNvSpPr>
            <a:spLocks noGrp="1"/>
          </p:cNvSpPr>
          <p:nvPr>
            <p:ph type="title"/>
          </p:nvPr>
        </p:nvSpPr>
        <p:spPr/>
        <p:txBody>
          <a:bodyPr/>
          <a:lstStyle/>
          <a:p>
            <a:r>
              <a:rPr lang="en-GB" dirty="0"/>
              <a:t>Quick Stats…</a:t>
            </a:r>
          </a:p>
        </p:txBody>
      </p:sp>
      <p:sp>
        <p:nvSpPr>
          <p:cNvPr id="3" name="Content Placeholder 2">
            <a:extLst>
              <a:ext uri="{FF2B5EF4-FFF2-40B4-BE49-F238E27FC236}">
                <a16:creationId xmlns:a16="http://schemas.microsoft.com/office/drawing/2014/main" id="{3F98884E-98D2-4891-9DB4-F70A3CB586A9}"/>
              </a:ext>
            </a:extLst>
          </p:cNvPr>
          <p:cNvSpPr>
            <a:spLocks noGrp="1"/>
          </p:cNvSpPr>
          <p:nvPr>
            <p:ph idx="1"/>
          </p:nvPr>
        </p:nvSpPr>
        <p:spPr/>
        <p:txBody>
          <a:bodyPr/>
          <a:lstStyle/>
          <a:p>
            <a:r>
              <a:rPr lang="en-GB" dirty="0"/>
              <a:t>5500 homes all in Cornwall</a:t>
            </a:r>
          </a:p>
          <a:p>
            <a:r>
              <a:rPr lang="en-GB" dirty="0"/>
              <a:t>Rent, Supported, Shared Ownership and Leasehold</a:t>
            </a:r>
          </a:p>
          <a:p>
            <a:r>
              <a:rPr lang="en-GB" dirty="0"/>
              <a:t>350+ colleagues</a:t>
            </a:r>
          </a:p>
          <a:p>
            <a:r>
              <a:rPr lang="en-GB" dirty="0"/>
              <a:t>£30 million per year rent income</a:t>
            </a:r>
          </a:p>
          <a:p>
            <a:r>
              <a:rPr lang="en-GB" dirty="0"/>
              <a:t>350 lettings per year 95%+ to people with a Cornwall connection</a:t>
            </a:r>
          </a:p>
          <a:p>
            <a:r>
              <a:rPr lang="en-GB" dirty="0"/>
              <a:t>We build 250 – 300 new homes each year and sell 50.</a:t>
            </a:r>
          </a:p>
          <a:p>
            <a:r>
              <a:rPr lang="en-GB" dirty="0"/>
              <a:t>600 – 1000 repairs carried out each month.</a:t>
            </a:r>
          </a:p>
          <a:p>
            <a:pPr marL="0" indent="0">
              <a:buNone/>
            </a:pPr>
            <a:r>
              <a:rPr lang="en-GB" dirty="0"/>
              <a:t> </a:t>
            </a:r>
          </a:p>
        </p:txBody>
      </p:sp>
    </p:spTree>
    <p:extLst>
      <p:ext uri="{BB962C8B-B14F-4D97-AF65-F5344CB8AC3E}">
        <p14:creationId xmlns:p14="http://schemas.microsoft.com/office/powerpoint/2010/main" val="1007515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people posing for a photo in front of a house&#10;&#10;Description automatically generated">
            <a:extLst>
              <a:ext uri="{FF2B5EF4-FFF2-40B4-BE49-F238E27FC236}">
                <a16:creationId xmlns:a16="http://schemas.microsoft.com/office/drawing/2014/main" id="{B0F33FA9-F862-12FE-2D26-F14CC7F319AC}"/>
              </a:ext>
            </a:extLst>
          </p:cNvPr>
          <p:cNvPicPr>
            <a:picLocks noChangeAspect="1"/>
          </p:cNvPicPr>
          <p:nvPr/>
        </p:nvPicPr>
        <p:blipFill rotWithShape="1">
          <a:blip r:embed="rId4"/>
          <a:srcRect t="16973" r="-81" b="21297"/>
          <a:stretch/>
        </p:blipFill>
        <p:spPr>
          <a:xfrm>
            <a:off x="0" y="0"/>
            <a:ext cx="12194132" cy="5656778"/>
          </a:xfrm>
          <a:prstGeom prst="rect">
            <a:avLst/>
          </a:prstGeom>
        </p:spPr>
      </p:pic>
      <p:sp>
        <p:nvSpPr>
          <p:cNvPr id="9" name="TextBox 8"/>
          <p:cNvSpPr txBox="1"/>
          <p:nvPr/>
        </p:nvSpPr>
        <p:spPr>
          <a:xfrm>
            <a:off x="228600" y="904811"/>
            <a:ext cx="10200503" cy="4733211"/>
          </a:xfrm>
          <a:prstGeom prst="roundRect">
            <a:avLst/>
          </a:prstGeom>
          <a:solidFill>
            <a:srgbClr val="FFFFFF">
              <a:alpha val="70000"/>
            </a:srgbClr>
          </a:solidFill>
        </p:spPr>
        <p:txBody>
          <a:bodyPr wrap="square" rtlCol="0">
            <a:spAutoFit/>
          </a:bodyPr>
          <a:lstStyle/>
          <a:p>
            <a:pPr marL="342900" indent="-342900">
              <a:spcAft>
                <a:spcPts val="600"/>
              </a:spcAft>
              <a:buFont typeface="Arial" panose="020B0604020202020204" pitchFamily="34" charset="0"/>
              <a:buChar char="•"/>
            </a:pPr>
            <a:r>
              <a:rPr lang="en-GB" sz="2800" b="1" dirty="0"/>
              <a:t>Private</a:t>
            </a:r>
            <a:r>
              <a:rPr lang="en-GB" sz="2800" dirty="0"/>
              <a:t>, but all are </a:t>
            </a:r>
            <a:r>
              <a:rPr lang="en-GB" sz="2800" b="1" dirty="0"/>
              <a:t>charitable</a:t>
            </a:r>
            <a:r>
              <a:rPr lang="en-GB" sz="2800" dirty="0"/>
              <a:t>: we do not take profit and leave, </a:t>
            </a:r>
            <a:r>
              <a:rPr lang="en-GB" sz="2800" b="1" dirty="0"/>
              <a:t>we invest and stay</a:t>
            </a:r>
          </a:p>
          <a:p>
            <a:pPr marL="342900" indent="-342900">
              <a:spcAft>
                <a:spcPts val="600"/>
              </a:spcAft>
              <a:buFont typeface="Arial" panose="020B0604020202020204" pitchFamily="34" charset="0"/>
              <a:buChar char="•"/>
            </a:pPr>
            <a:r>
              <a:rPr lang="en-GB" sz="2800" dirty="0"/>
              <a:t>More than </a:t>
            </a:r>
            <a:r>
              <a:rPr lang="en-GB" sz="2800" b="1" dirty="0"/>
              <a:t>2.5m homes </a:t>
            </a:r>
            <a:r>
              <a:rPr lang="en-GB" sz="2800" dirty="0"/>
              <a:t>for </a:t>
            </a:r>
            <a:r>
              <a:rPr lang="en-GB" sz="2800" b="1" dirty="0"/>
              <a:t>5m people</a:t>
            </a:r>
            <a:r>
              <a:rPr lang="en-GB" sz="2800" dirty="0"/>
              <a:t>, including 373,000 for older and vulnerable people (22,000 homes in Cornwall)</a:t>
            </a:r>
          </a:p>
          <a:p>
            <a:pPr marL="342900" indent="-342900">
              <a:spcAft>
                <a:spcPts val="600"/>
              </a:spcAft>
              <a:buFont typeface="Arial" panose="020B0604020202020204" pitchFamily="34" charset="0"/>
              <a:buChar char="•"/>
            </a:pPr>
            <a:r>
              <a:rPr lang="en-GB" sz="2800" dirty="0"/>
              <a:t>Vary in size from </a:t>
            </a:r>
            <a:r>
              <a:rPr lang="en-GB" sz="2800" b="1" dirty="0"/>
              <a:t>10 homes</a:t>
            </a:r>
            <a:r>
              <a:rPr lang="en-GB" sz="2800" dirty="0"/>
              <a:t> </a:t>
            </a:r>
            <a:r>
              <a:rPr lang="en-GB" sz="2800" b="1" dirty="0"/>
              <a:t>to</a:t>
            </a:r>
            <a:r>
              <a:rPr lang="en-GB" sz="2800" dirty="0"/>
              <a:t> more than </a:t>
            </a:r>
            <a:r>
              <a:rPr lang="en-GB" sz="2800" b="1" dirty="0"/>
              <a:t>100,000 homes</a:t>
            </a:r>
          </a:p>
          <a:p>
            <a:pPr marL="342900" indent="-342900">
              <a:spcAft>
                <a:spcPts val="600"/>
              </a:spcAft>
              <a:buFont typeface="Arial" panose="020B0604020202020204" pitchFamily="34" charset="0"/>
              <a:buChar char="•"/>
            </a:pPr>
            <a:r>
              <a:rPr lang="en-GB" sz="2800" dirty="0"/>
              <a:t>Across England </a:t>
            </a:r>
            <a:r>
              <a:rPr lang="en-GB" sz="2800" b="1" dirty="0"/>
              <a:t>39,000 homes built in 2022/23 </a:t>
            </a:r>
            <a:r>
              <a:rPr lang="en-GB" sz="2800" dirty="0"/>
              <a:t>(1/5 of all new homes)</a:t>
            </a:r>
          </a:p>
          <a:p>
            <a:pPr marL="342900" indent="-342900">
              <a:spcAft>
                <a:spcPts val="600"/>
              </a:spcAft>
              <a:buFont typeface="Arial" panose="020B0604020202020204" pitchFamily="34" charset="0"/>
              <a:buChar char="•"/>
            </a:pPr>
            <a:r>
              <a:rPr lang="en-GB" sz="2800" b="1" dirty="0"/>
              <a:t>Economic drivers for Cornwall: £184m annual turnover, £91m GVA and over 2,000 jobs, over £50m rent saved</a:t>
            </a:r>
          </a:p>
        </p:txBody>
      </p:sp>
      <p:sp>
        <p:nvSpPr>
          <p:cNvPr id="11" name="TextBox 10"/>
          <p:cNvSpPr txBox="1"/>
          <p:nvPr/>
        </p:nvSpPr>
        <p:spPr>
          <a:xfrm>
            <a:off x="228600" y="229437"/>
            <a:ext cx="3921963" cy="578882"/>
          </a:xfrm>
          <a:prstGeom prst="roundRect">
            <a:avLst/>
          </a:prstGeom>
          <a:solidFill>
            <a:srgbClr val="FFFFFF">
              <a:alpha val="80000"/>
            </a:srgbClr>
          </a:solidFill>
        </p:spPr>
        <p:txBody>
          <a:bodyPr wrap="none" rtlCol="0">
            <a:spAutoFit/>
          </a:bodyPr>
          <a:lstStyle/>
          <a:p>
            <a:r>
              <a:rPr lang="en-GB" sz="2800" dirty="0">
                <a:solidFill>
                  <a:schemeClr val="tx1">
                    <a:lumMod val="75000"/>
                    <a:lumOff val="25000"/>
                  </a:schemeClr>
                </a:solidFill>
                <a:latin typeface="Arial" panose="020B0604020202020204" pitchFamily="34" charset="0"/>
                <a:cs typeface="Arial" panose="020B0604020202020204" pitchFamily="34" charset="0"/>
              </a:rPr>
              <a:t>Housing associations?</a:t>
            </a:r>
          </a:p>
        </p:txBody>
      </p:sp>
    </p:spTree>
    <p:custDataLst>
      <p:tags r:id="rId1"/>
    </p:custDataLst>
    <p:extLst>
      <p:ext uri="{BB962C8B-B14F-4D97-AF65-F5344CB8AC3E}">
        <p14:creationId xmlns:p14="http://schemas.microsoft.com/office/powerpoint/2010/main" val="24054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49486" y="444844"/>
            <a:ext cx="11705680" cy="5460784"/>
          </a:xfrm>
          <a:prstGeom prst="rect">
            <a:avLst/>
          </a:prstGeom>
        </p:spPr>
      </p:pic>
      <p:sp>
        <p:nvSpPr>
          <p:cNvPr id="5" name="TextBox 4"/>
          <p:cNvSpPr txBox="1"/>
          <p:nvPr/>
        </p:nvSpPr>
        <p:spPr>
          <a:xfrm>
            <a:off x="1122216" y="4156"/>
            <a:ext cx="10073006" cy="461665"/>
          </a:xfrm>
          <a:prstGeom prst="rect">
            <a:avLst/>
          </a:prstGeom>
          <a:noFill/>
        </p:spPr>
        <p:txBody>
          <a:bodyPr wrap="square" rtlCol="0">
            <a:spAutoFit/>
          </a:bodyPr>
          <a:lstStyle/>
          <a:p>
            <a:r>
              <a:rPr lang="en-GB" sz="2400" b="1" dirty="0">
                <a:solidFill>
                  <a:srgbClr val="1F9CA4"/>
                </a:solidFill>
                <a:latin typeface="Myriad Pro" panose="020B0503030403020204" pitchFamily="34" charset="0"/>
              </a:rPr>
              <a:t>How big is the problem? Big. In terms of numbers.</a:t>
            </a:r>
          </a:p>
        </p:txBody>
      </p:sp>
      <p:pic>
        <p:nvPicPr>
          <p:cNvPr id="1026" name="Picture 1" descr="image0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2303" y="465821"/>
            <a:ext cx="8241956" cy="6289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5978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86266" y="563944"/>
            <a:ext cx="5968545" cy="5750592"/>
          </a:xfrm>
          <a:prstGeom prst="rect">
            <a:avLst/>
          </a:prstGeom>
        </p:spPr>
      </p:pic>
      <p:sp>
        <p:nvSpPr>
          <p:cNvPr id="4" name="TextBox 3"/>
          <p:cNvSpPr txBox="1"/>
          <p:nvPr/>
        </p:nvSpPr>
        <p:spPr>
          <a:xfrm>
            <a:off x="6642340" y="901680"/>
            <a:ext cx="5549660" cy="5130284"/>
          </a:xfrm>
          <a:prstGeom prst="roundRect">
            <a:avLst>
              <a:gd name="adj" fmla="val 9269"/>
            </a:avLst>
          </a:prstGeom>
          <a:solidFill>
            <a:srgbClr val="FFFFFF">
              <a:alpha val="80000"/>
            </a:srgbClr>
          </a:solidFill>
          <a:ln>
            <a:noFill/>
          </a:ln>
        </p:spPr>
        <p:txBody>
          <a:bodyPr wrap="square" rtlCol="0">
            <a:spAutoFit/>
          </a:bodyPr>
          <a:lstStyle/>
          <a:p>
            <a:pPr defTabSz="422041"/>
            <a:r>
              <a:rPr lang="en-US" sz="2400" b="1" dirty="0">
                <a:solidFill>
                  <a:schemeClr val="tx1">
                    <a:lumMod val="75000"/>
                    <a:lumOff val="25000"/>
                  </a:schemeClr>
                </a:solidFill>
                <a:latin typeface="Arial" panose="020B0604020202020204" pitchFamily="34" charset="0"/>
                <a:cs typeface="Arial" panose="020B0604020202020204" pitchFamily="34" charset="0"/>
              </a:rPr>
              <a:t>1980: 5.5 million social rent homes</a:t>
            </a:r>
          </a:p>
          <a:p>
            <a:pPr defTabSz="422041"/>
            <a:endParaRPr lang="en-US" sz="2400" b="1" dirty="0">
              <a:solidFill>
                <a:schemeClr val="tx1">
                  <a:lumMod val="75000"/>
                  <a:lumOff val="25000"/>
                </a:schemeClr>
              </a:solidFill>
              <a:latin typeface="Arial" panose="020B0604020202020204" pitchFamily="34" charset="0"/>
              <a:cs typeface="Arial" panose="020B0604020202020204" pitchFamily="34" charset="0"/>
            </a:endParaRPr>
          </a:p>
          <a:p>
            <a:pPr defTabSz="422041"/>
            <a:endParaRPr lang="en-US" sz="2400" b="1" dirty="0">
              <a:solidFill>
                <a:schemeClr val="tx1">
                  <a:lumMod val="75000"/>
                  <a:lumOff val="25000"/>
                </a:schemeClr>
              </a:solidFill>
              <a:latin typeface="Arial" panose="020B0604020202020204" pitchFamily="34" charset="0"/>
              <a:cs typeface="Arial" panose="020B0604020202020204" pitchFamily="34" charset="0"/>
            </a:endParaRPr>
          </a:p>
          <a:p>
            <a:pPr defTabSz="422041"/>
            <a:r>
              <a:rPr lang="en-US" sz="2400" b="1" dirty="0">
                <a:solidFill>
                  <a:schemeClr val="tx1">
                    <a:lumMod val="75000"/>
                    <a:lumOff val="25000"/>
                  </a:schemeClr>
                </a:solidFill>
                <a:latin typeface="Arial" panose="020B0604020202020204" pitchFamily="34" charset="0"/>
                <a:cs typeface="Arial" panose="020B0604020202020204" pitchFamily="34" charset="0"/>
              </a:rPr>
              <a:t>1980–2017: 1.1 million new social rent homes built</a:t>
            </a:r>
          </a:p>
          <a:p>
            <a:pPr defTabSz="422041"/>
            <a:endParaRPr lang="en-US" sz="2400" b="1" dirty="0">
              <a:solidFill>
                <a:schemeClr val="tx1">
                  <a:lumMod val="75000"/>
                  <a:lumOff val="25000"/>
                </a:schemeClr>
              </a:solidFill>
              <a:latin typeface="Arial" panose="020B0604020202020204" pitchFamily="34" charset="0"/>
              <a:cs typeface="Arial" panose="020B0604020202020204" pitchFamily="34" charset="0"/>
            </a:endParaRPr>
          </a:p>
          <a:p>
            <a:pPr defTabSz="422041"/>
            <a:endParaRPr lang="en-US" sz="2400" b="1" dirty="0">
              <a:solidFill>
                <a:schemeClr val="tx1">
                  <a:lumMod val="75000"/>
                  <a:lumOff val="25000"/>
                </a:schemeClr>
              </a:solidFill>
              <a:latin typeface="Arial" panose="020B0604020202020204" pitchFamily="34" charset="0"/>
              <a:cs typeface="Arial" panose="020B0604020202020204" pitchFamily="34" charset="0"/>
            </a:endParaRPr>
          </a:p>
          <a:p>
            <a:pPr defTabSz="422041"/>
            <a:r>
              <a:rPr lang="en-US" sz="2400" b="1" dirty="0">
                <a:solidFill>
                  <a:schemeClr val="tx1">
                    <a:lumMod val="75000"/>
                    <a:lumOff val="25000"/>
                  </a:schemeClr>
                </a:solidFill>
                <a:latin typeface="Arial" panose="020B0604020202020204" pitchFamily="34" charset="0"/>
                <a:cs typeface="Arial" panose="020B0604020202020204" pitchFamily="34" charset="0"/>
              </a:rPr>
              <a:t>1980-2017: 2 million RTB sales and 500,000 demolished</a:t>
            </a:r>
          </a:p>
          <a:p>
            <a:pPr defTabSz="422041"/>
            <a:endParaRPr lang="en-US" sz="2400" b="1" dirty="0">
              <a:solidFill>
                <a:schemeClr val="tx1">
                  <a:lumMod val="75000"/>
                  <a:lumOff val="25000"/>
                </a:schemeClr>
              </a:solidFill>
              <a:latin typeface="Arial" panose="020B0604020202020204" pitchFamily="34" charset="0"/>
              <a:cs typeface="Arial" panose="020B0604020202020204" pitchFamily="34" charset="0"/>
            </a:endParaRPr>
          </a:p>
          <a:p>
            <a:pPr defTabSz="422041"/>
            <a:endParaRPr lang="en-US" sz="2400" b="1" dirty="0">
              <a:solidFill>
                <a:schemeClr val="tx1">
                  <a:lumMod val="75000"/>
                  <a:lumOff val="25000"/>
                </a:schemeClr>
              </a:solidFill>
              <a:latin typeface="Arial" panose="020B0604020202020204" pitchFamily="34" charset="0"/>
              <a:cs typeface="Arial" panose="020B0604020202020204" pitchFamily="34" charset="0"/>
            </a:endParaRPr>
          </a:p>
          <a:p>
            <a:pPr defTabSz="422041"/>
            <a:r>
              <a:rPr lang="en-US" sz="2400" b="1" dirty="0">
                <a:solidFill>
                  <a:schemeClr val="tx1">
                    <a:lumMod val="75000"/>
                    <a:lumOff val="25000"/>
                  </a:schemeClr>
                </a:solidFill>
                <a:latin typeface="Arial" panose="020B0604020202020204" pitchFamily="34" charset="0"/>
                <a:cs typeface="Arial" panose="020B0604020202020204" pitchFamily="34" charset="0"/>
              </a:rPr>
              <a:t>Now: only 4 million social rent homes</a:t>
            </a:r>
          </a:p>
        </p:txBody>
      </p:sp>
      <p:sp>
        <p:nvSpPr>
          <p:cNvPr id="2" name="Rounded Rectangle 1"/>
          <p:cNvSpPr/>
          <p:nvPr/>
        </p:nvSpPr>
        <p:spPr>
          <a:xfrm>
            <a:off x="189781" y="3031103"/>
            <a:ext cx="1806880" cy="997200"/>
          </a:xfrm>
          <a:prstGeom prst="roundRect">
            <a:avLst/>
          </a:prstGeom>
          <a:noFill/>
          <a:ln w="762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ounded Rectangle 5"/>
          <p:cNvSpPr/>
          <p:nvPr/>
        </p:nvSpPr>
        <p:spPr>
          <a:xfrm>
            <a:off x="189782" y="5410340"/>
            <a:ext cx="1539776" cy="709883"/>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ounded Rectangle 6"/>
          <p:cNvSpPr/>
          <p:nvPr/>
        </p:nvSpPr>
        <p:spPr>
          <a:xfrm>
            <a:off x="3830595" y="4245877"/>
            <a:ext cx="2060788" cy="1981928"/>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ounded Rectangle 7"/>
          <p:cNvSpPr/>
          <p:nvPr/>
        </p:nvSpPr>
        <p:spPr>
          <a:xfrm>
            <a:off x="3372928" y="2447705"/>
            <a:ext cx="2518455" cy="736995"/>
          </a:xfrm>
          <a:prstGeom prst="round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p:cNvSpPr txBox="1"/>
          <p:nvPr/>
        </p:nvSpPr>
        <p:spPr>
          <a:xfrm>
            <a:off x="1122216" y="4156"/>
            <a:ext cx="10073006" cy="461665"/>
          </a:xfrm>
          <a:prstGeom prst="rect">
            <a:avLst/>
          </a:prstGeom>
          <a:noFill/>
        </p:spPr>
        <p:txBody>
          <a:bodyPr wrap="square" rtlCol="0">
            <a:spAutoFit/>
          </a:bodyPr>
          <a:lstStyle/>
          <a:p>
            <a:r>
              <a:rPr lang="en-GB" sz="2400" b="1" dirty="0">
                <a:solidFill>
                  <a:srgbClr val="1F9CA4"/>
                </a:solidFill>
                <a:latin typeface="Myriad Pro" panose="020B0503030403020204" pitchFamily="34" charset="0"/>
              </a:rPr>
              <a:t>How big is the problem? Big. In terms of numbers.</a:t>
            </a:r>
          </a:p>
        </p:txBody>
      </p:sp>
      <p:sp>
        <p:nvSpPr>
          <p:cNvPr id="10" name="Rounded Rectangle 9"/>
          <p:cNvSpPr/>
          <p:nvPr/>
        </p:nvSpPr>
        <p:spPr>
          <a:xfrm>
            <a:off x="6642340" y="724509"/>
            <a:ext cx="5343714" cy="997200"/>
          </a:xfrm>
          <a:prstGeom prst="roundRect">
            <a:avLst/>
          </a:prstGeom>
          <a:noFill/>
          <a:ln w="762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ounded Rectangle 10"/>
          <p:cNvSpPr/>
          <p:nvPr/>
        </p:nvSpPr>
        <p:spPr>
          <a:xfrm>
            <a:off x="6631312" y="2002087"/>
            <a:ext cx="5354742" cy="1137381"/>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ounded Rectangle 11"/>
          <p:cNvSpPr/>
          <p:nvPr/>
        </p:nvSpPr>
        <p:spPr>
          <a:xfrm>
            <a:off x="6653368" y="4892349"/>
            <a:ext cx="5343714" cy="1035981"/>
          </a:xfrm>
          <a:prstGeom prst="round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ounded Rectangle 12"/>
          <p:cNvSpPr/>
          <p:nvPr/>
        </p:nvSpPr>
        <p:spPr>
          <a:xfrm>
            <a:off x="6642340" y="3478954"/>
            <a:ext cx="5354742" cy="1073909"/>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342006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0" end="0"/>
                                            </p:txEl>
                                          </p:spTgt>
                                        </p:tgtEl>
                                        <p:attrNameLst>
                                          <p:attrName>ppt_c</p:attrName>
                                        </p:attrNameLst>
                                      </p:cBhvr>
                                      <p:to>
                                        <a:srgbClr val="808080"/>
                                      </p:to>
                                    </p:animClr>
                                  </p:sub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3" end="3"/>
                                            </p:txEl>
                                          </p:spTgt>
                                        </p:tgtEl>
                                        <p:attrNameLst>
                                          <p:attrName>ppt_c</p:attrName>
                                        </p:attrNameLst>
                                      </p:cBhvr>
                                      <p:to>
                                        <a:srgbClr val="808080"/>
                                      </p:to>
                                    </p:animClr>
                                  </p:sub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6" end="6"/>
                                            </p:txEl>
                                          </p:spTgt>
                                        </p:tgtEl>
                                        <p:attrNameLst>
                                          <p:attrName>ppt_c</p:attrName>
                                        </p:attrNameLst>
                                      </p:cBhvr>
                                      <p:to>
                                        <a:srgbClr val="808080"/>
                                      </p:to>
                                    </p:animClr>
                                  </p:sub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9" end="9"/>
                                            </p:txEl>
                                          </p:spTgt>
                                        </p:tgtEl>
                                        <p:attrNameLst>
                                          <p:attrName>ppt_c</p:attrName>
                                        </p:attrNameLst>
                                      </p:cBhvr>
                                      <p:to>
                                        <a:srgbClr val="808080"/>
                                      </p:to>
                                    </p:animClr>
                                  </p:sub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P spid="10"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IGURE 11: Lower-income families have become increasingly likely to be renting &#10;privately &#10;Proportion of non-pensioners in the bottom third of the income distribution, after &#10;housing costs, living in an owned or rented property: GB/UK &#10;60% &#10;50% &#10;Social rent &#10;Owner occupier &#10;30% &#10;Private rent &#10;10% &#10;0% &#10;1961 &#10;1965 1969 1973 1977 1981 &#10;1985 1989 1993 1997- &#10;98 &#10;NOTES: GB prior to 2002-03. Data excludes people living rent free. &#10;SOURCE: Analysis of DWP and IFS, Households Below Average Income. &#10;2001- &#10;02 &#10;2005- &#10;06 &#10;2009- &#10;10 &#10;2013- &#10;14 &#10;2017- &#10;18 "/>
          <p:cNvPicPr>
            <a:picLocks noChangeAspect="1" noChangeArrowheads="1"/>
          </p:cNvPicPr>
          <p:nvPr/>
        </p:nvPicPr>
        <p:blipFill rotWithShape="1">
          <a:blip r:embed="rId3">
            <a:extLst>
              <a:ext uri="{28A0092B-C50C-407E-A947-70E740481C1C}">
                <a14:useLocalDpi xmlns:a14="http://schemas.microsoft.com/office/drawing/2010/main" val="0"/>
              </a:ext>
            </a:extLst>
          </a:blip>
          <a:srcRect b="7025"/>
          <a:stretch/>
        </p:blipFill>
        <p:spPr bwMode="auto">
          <a:xfrm>
            <a:off x="1051887" y="439797"/>
            <a:ext cx="9676197" cy="6199826"/>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flipV="1">
            <a:off x="4737068" y="2191109"/>
            <a:ext cx="0" cy="407166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10105185" y="2339390"/>
            <a:ext cx="0" cy="407166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4590419" y="5491530"/>
            <a:ext cx="293298" cy="276045"/>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Oval 9"/>
          <p:cNvSpPr/>
          <p:nvPr/>
        </p:nvSpPr>
        <p:spPr>
          <a:xfrm>
            <a:off x="9958536" y="3998884"/>
            <a:ext cx="293298" cy="276045"/>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p:cNvSpPr/>
          <p:nvPr/>
        </p:nvSpPr>
        <p:spPr>
          <a:xfrm>
            <a:off x="4590419" y="2702630"/>
            <a:ext cx="293298" cy="276045"/>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p:cNvSpPr txBox="1"/>
          <p:nvPr/>
        </p:nvSpPr>
        <p:spPr>
          <a:xfrm>
            <a:off x="1122216" y="4156"/>
            <a:ext cx="10826768" cy="461665"/>
          </a:xfrm>
          <a:prstGeom prst="rect">
            <a:avLst/>
          </a:prstGeom>
          <a:noFill/>
        </p:spPr>
        <p:txBody>
          <a:bodyPr wrap="square" rtlCol="0">
            <a:spAutoFit/>
          </a:bodyPr>
          <a:lstStyle/>
          <a:p>
            <a:r>
              <a:rPr lang="en-GB" sz="2400" b="1" dirty="0">
                <a:solidFill>
                  <a:srgbClr val="1F9CA4"/>
                </a:solidFill>
                <a:latin typeface="Myriad Pro" panose="020B0503030403020204" pitchFamily="34" charset="0"/>
              </a:rPr>
              <a:t>How big is the problem? Big. In terms of impact.</a:t>
            </a:r>
          </a:p>
        </p:txBody>
      </p:sp>
    </p:spTree>
    <p:extLst>
      <p:ext uri="{BB962C8B-B14F-4D97-AF65-F5344CB8AC3E}">
        <p14:creationId xmlns:p14="http://schemas.microsoft.com/office/powerpoint/2010/main" val="48602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IGURE 12: Housing costs have risen for all, but especially for low-income &#10;families &#10;Average housing cost to income ratio by income quintile, working-age family units: GB/ &#10;UK &#10;45% &#10;Lowest income (1st quintile) &#10;35% &#10;30% &#10;25% &#10;2nd quintile &#10;Mid-income (3rd quintile) &#10;15% &#10;uintile &#10;Highest income (5th quinti e &#10;5% &#10;0% &#10;1980 1982 1984 1986 1988 1990 1992 1994 1996 1998 2000 2002 2004 2006 2008 2010 2012 2014 2016 &#10;NOTES: Family units are defined as any single or couple adults and their dependent children. Working-age &#10;defined as all family units in which the head of the family unit is less than 60 years old. Housing costs are &#10;calculated gross of housing benefit such that housing benefit is included in both income and housing &#10;costs. Income is net income before housing benefit is deducted. Income and housing costs assumed to &#10;be shared equally between family units within each household. There is no data for 1992 and 1993, changes &#10;between 1991 and 1994 are linearly interpolated. Data is for Great Britain only between 1994 and 2001. &#10;SOURCE: Analysis of DWP and IFS, Households Below Average Income. "/>
          <p:cNvPicPr>
            <a:picLocks noChangeAspect="1" noChangeArrowheads="1"/>
          </p:cNvPicPr>
          <p:nvPr/>
        </p:nvPicPr>
        <p:blipFill rotWithShape="1">
          <a:blip r:embed="rId3">
            <a:extLst>
              <a:ext uri="{28A0092B-C50C-407E-A947-70E740481C1C}">
                <a14:useLocalDpi xmlns:a14="http://schemas.microsoft.com/office/drawing/2010/main" val="0"/>
              </a:ext>
            </a:extLst>
          </a:blip>
          <a:srcRect b="21741"/>
          <a:stretch/>
        </p:blipFill>
        <p:spPr bwMode="auto">
          <a:xfrm>
            <a:off x="948720" y="420356"/>
            <a:ext cx="9989574" cy="6195597"/>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1555630" y="4624576"/>
            <a:ext cx="293298" cy="276045"/>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p:cNvSpPr/>
          <p:nvPr/>
        </p:nvSpPr>
        <p:spPr>
          <a:xfrm>
            <a:off x="10175439" y="2429118"/>
            <a:ext cx="293298" cy="276045"/>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 name="Straight Arrow Connector 7"/>
          <p:cNvCxnSpPr/>
          <p:nvPr/>
        </p:nvCxnSpPr>
        <p:spPr>
          <a:xfrm>
            <a:off x="2344364" y="2541811"/>
            <a:ext cx="0" cy="2211238"/>
          </a:xfrm>
          <a:prstGeom prst="straightConnector1">
            <a:avLst/>
          </a:prstGeom>
          <a:ln w="762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1555630" y="2554122"/>
            <a:ext cx="8778815" cy="1240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584289" y="4762598"/>
            <a:ext cx="8896805" cy="1856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122216" y="4156"/>
            <a:ext cx="10826768" cy="461665"/>
          </a:xfrm>
          <a:prstGeom prst="rect">
            <a:avLst/>
          </a:prstGeom>
          <a:noFill/>
        </p:spPr>
        <p:txBody>
          <a:bodyPr wrap="square" rtlCol="0">
            <a:spAutoFit/>
          </a:bodyPr>
          <a:lstStyle/>
          <a:p>
            <a:r>
              <a:rPr lang="en-GB" sz="2400" b="1" dirty="0">
                <a:solidFill>
                  <a:srgbClr val="1F9CA4"/>
                </a:solidFill>
                <a:latin typeface="Myriad Pro" panose="020B0503030403020204" pitchFamily="34" charset="0"/>
              </a:rPr>
              <a:t>How big is the problem? Big. In terms of impact.</a:t>
            </a:r>
          </a:p>
        </p:txBody>
      </p:sp>
    </p:spTree>
    <p:extLst>
      <p:ext uri="{BB962C8B-B14F-4D97-AF65-F5344CB8AC3E}">
        <p14:creationId xmlns:p14="http://schemas.microsoft.com/office/powerpoint/2010/main" val="3987258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t="61678"/>
          <a:stretch/>
        </p:blipFill>
        <p:spPr>
          <a:xfrm>
            <a:off x="4547596" y="4493409"/>
            <a:ext cx="7145841" cy="1946485"/>
          </a:xfrm>
          <a:prstGeom prst="rect">
            <a:avLst/>
          </a:prstGeom>
        </p:spPr>
      </p:pic>
      <p:pic>
        <p:nvPicPr>
          <p:cNvPr id="4" name="Picture 1" descr="The &#10;estimated &#10;cost of poor &#10;housing to &#10;the NHS in &#10;England is &#10;Cl .4 billion &#10;per annum &#10;21.4 billion &#10;cost per annum "/>
          <p:cNvPicPr>
            <a:picLocks noChangeAspect="1" noChangeArrowheads="1"/>
          </p:cNvPicPr>
          <p:nvPr/>
        </p:nvPicPr>
        <p:blipFill rotWithShape="1">
          <a:blip r:embed="rId4">
            <a:extLst>
              <a:ext uri="{28A0092B-C50C-407E-A947-70E740481C1C}">
                <a14:useLocalDpi xmlns:a14="http://schemas.microsoft.com/office/drawing/2010/main" val="0"/>
              </a:ext>
            </a:extLst>
          </a:blip>
          <a:srcRect l="34876" b="20631"/>
          <a:stretch/>
        </p:blipFill>
        <p:spPr bwMode="auto">
          <a:xfrm>
            <a:off x="8580713" y="1661753"/>
            <a:ext cx="3096425" cy="280694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3"/>
          <a:srcRect b="61893"/>
          <a:stretch/>
        </p:blipFill>
        <p:spPr>
          <a:xfrm>
            <a:off x="1361417" y="2557849"/>
            <a:ext cx="7145841" cy="1935560"/>
          </a:xfrm>
          <a:prstGeom prst="rect">
            <a:avLst/>
          </a:prstGeom>
        </p:spPr>
      </p:pic>
      <p:pic>
        <p:nvPicPr>
          <p:cNvPr id="3" name="Picture 2"/>
          <p:cNvPicPr>
            <a:picLocks noChangeAspect="1"/>
          </p:cNvPicPr>
          <p:nvPr/>
        </p:nvPicPr>
        <p:blipFill rotWithShape="1">
          <a:blip r:embed="rId5"/>
          <a:srcRect b="20501"/>
          <a:stretch/>
        </p:blipFill>
        <p:spPr>
          <a:xfrm>
            <a:off x="0" y="857251"/>
            <a:ext cx="5333096" cy="1700598"/>
          </a:xfrm>
          <a:prstGeom prst="rect">
            <a:avLst/>
          </a:prstGeom>
        </p:spPr>
      </p:pic>
      <p:sp>
        <p:nvSpPr>
          <p:cNvPr id="8" name="TextBox 7">
            <a:extLst>
              <a:ext uri="{FF2B5EF4-FFF2-40B4-BE49-F238E27FC236}">
                <a16:creationId xmlns:a16="http://schemas.microsoft.com/office/drawing/2014/main" id="{D715DF81-5363-4AFC-B033-2E7A1EC48F69}"/>
              </a:ext>
            </a:extLst>
          </p:cNvPr>
          <p:cNvSpPr txBox="1"/>
          <p:nvPr/>
        </p:nvSpPr>
        <p:spPr>
          <a:xfrm>
            <a:off x="1122216" y="4156"/>
            <a:ext cx="10826768" cy="461665"/>
          </a:xfrm>
          <a:prstGeom prst="rect">
            <a:avLst/>
          </a:prstGeom>
          <a:noFill/>
        </p:spPr>
        <p:txBody>
          <a:bodyPr wrap="square" rtlCol="0">
            <a:spAutoFit/>
          </a:bodyPr>
          <a:lstStyle/>
          <a:p>
            <a:r>
              <a:rPr lang="en-GB" sz="2400" b="1" dirty="0">
                <a:solidFill>
                  <a:srgbClr val="1F9CA4"/>
                </a:solidFill>
                <a:latin typeface="Myriad Pro" panose="020B0503030403020204" pitchFamily="34" charset="0"/>
              </a:rPr>
              <a:t>How big is the problem? Big. In terms of impact.</a:t>
            </a:r>
          </a:p>
        </p:txBody>
      </p:sp>
    </p:spTree>
    <p:extLst>
      <p:ext uri="{BB962C8B-B14F-4D97-AF65-F5344CB8AC3E}">
        <p14:creationId xmlns:p14="http://schemas.microsoft.com/office/powerpoint/2010/main" val="3879447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AC162FF-AEF1-4947-BC12-B7992A5EE0F7}" vid="{3DB0FFDE-6668-4BAE-B232-98BDD0E53C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2680</TotalTime>
  <Words>1027</Words>
  <Application>Microsoft Office PowerPoint</Application>
  <PresentationFormat>Widescreen</PresentationFormat>
  <Paragraphs>111</Paragraphs>
  <Slides>14</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Myriad Pro</vt:lpstr>
      <vt:lpstr>Office Theme</vt:lpstr>
      <vt:lpstr>PowerPoint Presentation</vt:lpstr>
      <vt:lpstr>PowerPoint Presentation</vt:lpstr>
      <vt:lpstr>Quick Stats…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Coastline Housing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 Rowe</dc:creator>
  <cp:lastModifiedBy>Corrie Thompson</cp:lastModifiedBy>
  <cp:revision>308</cp:revision>
  <dcterms:created xsi:type="dcterms:W3CDTF">2021-05-13T14:10:49Z</dcterms:created>
  <dcterms:modified xsi:type="dcterms:W3CDTF">2025-02-08T09:07:23Z</dcterms:modified>
</cp:coreProperties>
</file>